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000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296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28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871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0969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40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403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476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507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678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532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452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4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23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04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860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41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68DED7E-0A5D-654A-85FD-455740C3B6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Waardmakers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D665019C-0522-9C44-8E6F-5FCB28FD30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Discussiegroep Erfgoed(koepel) Hoeksche Waard</a:t>
            </a:r>
          </a:p>
        </p:txBody>
      </p:sp>
      <p:pic>
        <p:nvPicPr>
          <p:cNvPr id="4" name="Afbeelding 3" descr="C:\Users\willy_000\Pictures\HW presentatie 1 Erfgoedkoepel Omgevingsvisie 8.4.19.jpg">
            <a:extLst>
              <a:ext uri="{FF2B5EF4-FFF2-40B4-BE49-F238E27FC236}">
                <a16:creationId xmlns:a16="http://schemas.microsoft.com/office/drawing/2014/main" xmlns="" id="{352E0FC4-8ECB-5243-BA1C-9AD9FBB85534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09"/>
          <a:stretch/>
        </p:blipFill>
        <p:spPr bwMode="auto">
          <a:xfrm>
            <a:off x="1130595" y="709167"/>
            <a:ext cx="5760720" cy="1458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xmlns="" id="{C0F5B134-D2D3-CD40-B662-166A6B15A4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35" y="6148833"/>
            <a:ext cx="1150709" cy="51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645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38040FC-CA9B-0F40-AF96-2DBBB55EF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558229"/>
            <a:ext cx="7712468" cy="1320800"/>
          </a:xfrm>
        </p:spPr>
        <p:txBody>
          <a:bodyPr>
            <a:normAutofit/>
          </a:bodyPr>
          <a:lstStyle/>
          <a:p>
            <a:r>
              <a:rPr lang="nl-NL" b="1" dirty="0"/>
              <a:t>C. Gebieds- en </a:t>
            </a:r>
            <a:r>
              <a:rPr lang="nl-NL" b="1" dirty="0" err="1"/>
              <a:t>erfgoedpro</a:t>
            </a:r>
            <a:r>
              <a:rPr lang="nl-NL" b="1" dirty="0"/>
              <a:t>-</a:t>
            </a:r>
            <a:br>
              <a:rPr lang="nl-NL" b="1" dirty="0"/>
            </a:br>
            <a:r>
              <a:rPr lang="nl-NL" b="1" dirty="0"/>
              <a:t>		motie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17E6F350-E1FE-7047-8428-F4B148F8D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60590"/>
            <a:ext cx="6756972" cy="388077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nl-NL" b="1" dirty="0"/>
              <a:t>Cultuurhistorie en erfgoed vast onderdeel van integrale Hoeksche Waard-promotie en marketing. </a:t>
            </a:r>
            <a:endParaRPr lang="nl-NL" dirty="0"/>
          </a:p>
          <a:p>
            <a:pPr lvl="0"/>
            <a:r>
              <a:rPr lang="nl-NL" b="1" dirty="0"/>
              <a:t>Eén communicatie strategie en één kanaal en beeldmerk in plaats van meerdere websites, logo’s, motto’s en tijdschriften. </a:t>
            </a:r>
            <a:endParaRPr lang="nl-NL" dirty="0"/>
          </a:p>
          <a:p>
            <a:r>
              <a:rPr lang="nl-NL" b="1" dirty="0"/>
              <a:t>Openstellen en verder aanleggen van </a:t>
            </a:r>
            <a:r>
              <a:rPr lang="nl-NL" b="1" dirty="0" err="1"/>
              <a:t>groen-blauwe</a:t>
            </a:r>
            <a:r>
              <a:rPr lang="nl-NL" b="1" dirty="0"/>
              <a:t> wandelgebieden. </a:t>
            </a:r>
            <a:endParaRPr lang="nl-NL" dirty="0"/>
          </a:p>
          <a:p>
            <a:r>
              <a:rPr lang="nl-NL" b="1" dirty="0"/>
              <a:t>De bestaande fietsroutes op elkaar aansluiten. </a:t>
            </a:r>
            <a:endParaRPr lang="nl-NL" dirty="0"/>
          </a:p>
          <a:p>
            <a:r>
              <a:rPr lang="nl-NL" b="1" dirty="0"/>
              <a:t>Toegankelijk maken van buitendijken voor voetgangers. </a:t>
            </a:r>
            <a:endParaRPr lang="nl-NL" dirty="0"/>
          </a:p>
          <a:p>
            <a:r>
              <a:rPr lang="nl-NL" b="1" dirty="0"/>
              <a:t>Waterroutes, dorpshavens en </a:t>
            </a:r>
            <a:r>
              <a:rPr lang="nl-NL" b="1" dirty="0" err="1"/>
              <a:t>groen-blauw</a:t>
            </a:r>
            <a:r>
              <a:rPr lang="nl-NL" b="1" dirty="0"/>
              <a:t> netwerk uitbreiden en toegankelijk maken. </a:t>
            </a:r>
            <a:endParaRPr lang="nl-NL" dirty="0"/>
          </a:p>
          <a:p>
            <a:r>
              <a:rPr lang="nl-NL" b="1" dirty="0"/>
              <a:t>Bevorderen ‘slow </a:t>
            </a:r>
            <a:r>
              <a:rPr lang="nl-NL" b="1" dirty="0" err="1"/>
              <a:t>tourisme</a:t>
            </a:r>
            <a:r>
              <a:rPr lang="nl-NL" b="1" dirty="0"/>
              <a:t>’ </a:t>
            </a: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16893D7F-7E2F-1240-9A3D-3D54D923A0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157" y="6317464"/>
            <a:ext cx="1150709" cy="51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7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14F8026-E4A8-0046-AC86-328AD1666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D. </a:t>
            </a:r>
            <a:r>
              <a:rPr lang="nl-NL" b="1" dirty="0"/>
              <a:t>Erfgoededucatie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7CBEA53F-E62D-C444-9F51-FC467A636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b="1" dirty="0"/>
              <a:t>Museumbezoek, molenbezoek en lessen cultuurhistorie en erfgoed voor basisscholen en scholen voor voortgezet onderwijs. </a:t>
            </a:r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B7001F07-A967-434F-A0B0-DF1A45E98A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157" y="6317464"/>
            <a:ext cx="1150709" cy="51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317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xmlns="" id="{DDBE980E-C061-3848-B246-5EB7D1425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7" y="1827565"/>
            <a:ext cx="6347715" cy="1826581"/>
          </a:xfrm>
        </p:spPr>
        <p:txBody>
          <a:bodyPr/>
          <a:lstStyle/>
          <a:p>
            <a:r>
              <a:rPr lang="nl-NL" dirty="0"/>
              <a:t>Dank voor jullie aandacht!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2DE2016F-F5EC-C64C-AA52-7229B0E134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xmlns="" id="{8703EF99-41C3-7544-9DF6-A9934556A6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0455" y="5695022"/>
            <a:ext cx="2286000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677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48F9902-B964-6249-99B6-0F29EB0EA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Deelnemende organisaties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FB527DD9-95D7-EC4B-A63B-4768890DD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163" y="1488613"/>
            <a:ext cx="6347714" cy="3880773"/>
          </a:xfrm>
        </p:spPr>
        <p:txBody>
          <a:bodyPr>
            <a:normAutofit fontScale="92500" lnSpcReduction="20000"/>
          </a:bodyPr>
          <a:lstStyle/>
          <a:p>
            <a:r>
              <a:rPr lang="nl-NL" sz="1900" b="1" dirty="0"/>
              <a:t>Historische Vereniging ’s-Gravendeel </a:t>
            </a:r>
            <a:endParaRPr lang="nl-NL" sz="1900" dirty="0"/>
          </a:p>
          <a:p>
            <a:r>
              <a:rPr lang="nl-NL" sz="1900" b="1" dirty="0"/>
              <a:t>Historische Vereniging Oud-Beijerland </a:t>
            </a:r>
            <a:endParaRPr lang="nl-NL" sz="1900" dirty="0"/>
          </a:p>
          <a:p>
            <a:r>
              <a:rPr lang="nl-NL" sz="1900" b="1" dirty="0"/>
              <a:t>Landbouw Museum Tiengemeten </a:t>
            </a:r>
            <a:endParaRPr lang="nl-NL" sz="1900" dirty="0"/>
          </a:p>
          <a:p>
            <a:r>
              <a:rPr lang="nl-NL" sz="1900" b="1" dirty="0"/>
              <a:t>Museum Hoeksche Waard, Heinenoord </a:t>
            </a:r>
            <a:endParaRPr lang="nl-NL" sz="1900" dirty="0"/>
          </a:p>
          <a:p>
            <a:r>
              <a:rPr lang="nl-NL" sz="1900" b="1" dirty="0"/>
              <a:t>Oudheidkundige Vereniging ‘Het Land van Strijen’</a:t>
            </a:r>
            <a:endParaRPr lang="nl-NL" sz="1900" dirty="0"/>
          </a:p>
          <a:p>
            <a:r>
              <a:rPr lang="nl-NL" sz="1900" b="1" dirty="0"/>
              <a:t>Rien Poortvliet Museum Tiengemeten</a:t>
            </a:r>
            <a:endParaRPr lang="nl-NL" sz="1900" dirty="0"/>
          </a:p>
          <a:p>
            <a:r>
              <a:rPr lang="nl-NL" sz="1900" b="1" dirty="0"/>
              <a:t>Stichting Archeologie Hoeksche Waard </a:t>
            </a:r>
            <a:endParaRPr lang="nl-NL" sz="1900" dirty="0"/>
          </a:p>
          <a:p>
            <a:r>
              <a:rPr lang="nl-NL" sz="1900" b="1" dirty="0"/>
              <a:t>Stichting Fort Buitensluis, Numansdorp </a:t>
            </a:r>
            <a:endParaRPr lang="nl-NL" sz="1900" dirty="0"/>
          </a:p>
          <a:p>
            <a:r>
              <a:rPr lang="nl-NL" sz="1900" b="1" dirty="0"/>
              <a:t>Stichting Landelijk Erfgoed Hoeksche Waard </a:t>
            </a:r>
            <a:endParaRPr lang="nl-NL" sz="1900" dirty="0"/>
          </a:p>
          <a:p>
            <a:r>
              <a:rPr lang="nl-NL" sz="1900" b="1" dirty="0"/>
              <a:t>Stichting Molens Hoeksche Waard </a:t>
            </a:r>
            <a:endParaRPr lang="nl-NL" sz="1900" dirty="0"/>
          </a:p>
          <a:p>
            <a:r>
              <a:rPr lang="nl-NL" sz="1900" b="1" dirty="0"/>
              <a:t>Stichting Oud-Puttershoek </a:t>
            </a: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0E14D885-18AF-EB44-9210-16C9E1F0BF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157" y="6317464"/>
            <a:ext cx="1150709" cy="51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904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C2D8D52-9E11-614C-9ECC-B25BB9D58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Vraagstelling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B9F93A1E-361E-4341-8BF1-195BD861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160590"/>
            <a:ext cx="7363147" cy="3880773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eriod"/>
            </a:pPr>
            <a:r>
              <a:rPr lang="nl-NL" sz="2000" b="1" dirty="0"/>
              <a:t>Wat voor Hoeksche Waard, met welke kwaliteiten, </a:t>
            </a:r>
            <a:br>
              <a:rPr lang="nl-NL" sz="2000" b="1" dirty="0"/>
            </a:br>
            <a:r>
              <a:rPr lang="nl-NL" sz="2000" b="1" dirty="0"/>
              <a:t>willen we zijn? </a:t>
            </a:r>
            <a:endParaRPr lang="nl-NL" sz="2000" dirty="0"/>
          </a:p>
          <a:p>
            <a:pPr>
              <a:buFont typeface="+mj-lt"/>
              <a:buAutoNum type="arabicPeriod"/>
            </a:pPr>
            <a:r>
              <a:rPr lang="nl-NL" sz="2000" b="1" dirty="0"/>
              <a:t>Welke initiatieven kunnen daaraan bijdragen? </a:t>
            </a:r>
            <a:endParaRPr lang="nl-NL" sz="2000" dirty="0"/>
          </a:p>
          <a:p>
            <a:pPr>
              <a:buFont typeface="+mj-lt"/>
              <a:buAutoNum type="arabicPeriod"/>
            </a:pPr>
            <a:r>
              <a:rPr lang="nl-NL" sz="2000" b="1" dirty="0"/>
              <a:t>Hoe kunnen die gerealiseerd worden?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ABA4277C-1F2A-C64E-AA5D-1BECF14944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157" y="6317464"/>
            <a:ext cx="1150709" cy="51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715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7AAD441-F6E9-A549-A022-A6B6A987B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Vanuit Erfgoed rekening houdend met…..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D0345A23-F63A-DE49-8DEA-35DB8FA62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lphaUcPeriod"/>
            </a:pPr>
            <a:r>
              <a:rPr lang="nl-NL" sz="2400" b="1" dirty="0"/>
              <a:t>Ruimtelijke kwaliteiten </a:t>
            </a:r>
            <a:endParaRPr lang="nl-NL" sz="2400" dirty="0"/>
          </a:p>
          <a:p>
            <a:pPr lvl="0">
              <a:buFont typeface="+mj-lt"/>
              <a:buAutoNum type="alphaUcPeriod"/>
            </a:pPr>
            <a:r>
              <a:rPr lang="nl-NL" sz="2400" b="1" dirty="0"/>
              <a:t>Behoud en ontsluiting van roerend, materieel en immaterieel erfgoed </a:t>
            </a:r>
            <a:endParaRPr lang="nl-NL" sz="2400" dirty="0"/>
          </a:p>
          <a:p>
            <a:pPr>
              <a:buFont typeface="+mj-lt"/>
              <a:buAutoNum type="alphaUcPeriod"/>
            </a:pPr>
            <a:r>
              <a:rPr lang="nl-NL" sz="2400" b="1" dirty="0"/>
              <a:t>Gebieds- en erfgoedpromotie </a:t>
            </a:r>
            <a:endParaRPr lang="nl-NL" sz="2400" dirty="0"/>
          </a:p>
          <a:p>
            <a:pPr>
              <a:buFont typeface="+mj-lt"/>
              <a:buAutoNum type="alphaUcPeriod"/>
            </a:pPr>
            <a:r>
              <a:rPr lang="nl-NL" sz="2400" b="1" dirty="0"/>
              <a:t>Erfgoededucatie </a:t>
            </a:r>
            <a:endParaRPr lang="nl-NL" sz="2400" dirty="0"/>
          </a:p>
          <a:p>
            <a:endParaRPr lang="nl-NL" sz="24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1AA8F247-E5FD-504D-8F8D-8175DC17AF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157" y="6317464"/>
            <a:ext cx="1150709" cy="51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683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3093EE0-9658-4343-A2D8-CDCCD495C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Ruimtelijke kwaliteiten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1A93A034-CDB0-A44A-B4CA-928407B4E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60590"/>
            <a:ext cx="6347713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/>
              <a:t>Drie landschappelijke kernkwaliteiten: </a:t>
            </a:r>
            <a:br>
              <a:rPr lang="nl-NL" sz="2000" b="1" dirty="0"/>
            </a:br>
            <a:endParaRPr lang="nl-NL" sz="2000" dirty="0"/>
          </a:p>
          <a:p>
            <a:pPr lvl="0"/>
            <a:r>
              <a:rPr lang="nl-NL" sz="2000" b="1" dirty="0"/>
              <a:t>Reliëf van de dijken en kreken</a:t>
            </a:r>
            <a:endParaRPr lang="nl-NL" sz="2000" dirty="0"/>
          </a:p>
          <a:p>
            <a:pPr lvl="0"/>
            <a:r>
              <a:rPr lang="nl-NL" sz="2000" b="1" dirty="0"/>
              <a:t>Openheid van de polders </a:t>
            </a:r>
            <a:endParaRPr lang="nl-NL" sz="2000" dirty="0"/>
          </a:p>
          <a:p>
            <a:pPr lvl="0"/>
            <a:r>
              <a:rPr lang="nl-NL" sz="2000" b="1" dirty="0"/>
              <a:t>De cultuurhistorie van de Hoeksche Waard </a:t>
            </a:r>
            <a:endParaRPr lang="nl-NL" sz="2000" dirty="0"/>
          </a:p>
          <a:p>
            <a:r>
              <a:rPr lang="nl-NL" sz="2000" b="1" dirty="0"/>
              <a:t>D.w.z.: Het Verhaal van de HW</a:t>
            </a:r>
            <a:r>
              <a:rPr lang="nl-NL" sz="2000" dirty="0"/>
              <a:t>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AF2633D5-D967-C14E-ACFA-DB7A867AE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157" y="6317464"/>
            <a:ext cx="1150709" cy="51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919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05427E5-6686-6140-8C85-B8F44FDE0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Verder……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1686BD4-EB41-084D-8D89-EB5B08FEA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938" y="1683821"/>
            <a:ext cx="7691920" cy="4449851"/>
          </a:xfrm>
        </p:spPr>
        <p:txBody>
          <a:bodyPr>
            <a:normAutofit/>
          </a:bodyPr>
          <a:lstStyle/>
          <a:p>
            <a:pPr lvl="0"/>
            <a:r>
              <a:rPr lang="nl-NL" b="1" dirty="0"/>
              <a:t>De archeologie </a:t>
            </a:r>
            <a:endParaRPr lang="nl-NL" dirty="0"/>
          </a:p>
          <a:p>
            <a:pPr lvl="0"/>
            <a:r>
              <a:rPr lang="nl-NL" b="1" dirty="0"/>
              <a:t>Het gebouwde erfgoed </a:t>
            </a:r>
            <a:endParaRPr lang="nl-NL" dirty="0"/>
          </a:p>
          <a:p>
            <a:pPr lvl="0"/>
            <a:r>
              <a:rPr lang="nl-NL" b="1" dirty="0"/>
              <a:t>Interessante gebouwen, kerken en molens en andere objecten </a:t>
            </a:r>
            <a:endParaRPr lang="nl-NL" dirty="0"/>
          </a:p>
          <a:p>
            <a:pPr lvl="0"/>
            <a:r>
              <a:rPr lang="nl-NL" b="1" dirty="0"/>
              <a:t>Beeldbepalende dorpsgezichten </a:t>
            </a:r>
            <a:endParaRPr lang="nl-NL" dirty="0"/>
          </a:p>
          <a:p>
            <a:pPr lvl="0"/>
            <a:r>
              <a:rPr lang="nl-NL" b="1" dirty="0"/>
              <a:t>Streekeigen boerderijen</a:t>
            </a:r>
            <a:endParaRPr lang="nl-NL" dirty="0"/>
          </a:p>
          <a:p>
            <a:pPr lvl="0"/>
            <a:r>
              <a:rPr lang="nl-NL" b="1" dirty="0"/>
              <a:t>Gebouwde landschapselementen (o.m. militair en waterstaatkundig) </a:t>
            </a:r>
            <a:endParaRPr lang="nl-NL" dirty="0"/>
          </a:p>
          <a:p>
            <a:r>
              <a:rPr lang="nl-NL" b="1" dirty="0"/>
              <a:t> Aangelegde en natuurlijke groene landschapselementen (o.m. dijken, wielen, kreken en </a:t>
            </a:r>
            <a:r>
              <a:rPr lang="nl-NL" b="1" dirty="0" err="1"/>
              <a:t>hillen</a:t>
            </a:r>
            <a:r>
              <a:rPr lang="nl-NL" b="1" dirty="0"/>
              <a:t>) </a:t>
            </a:r>
            <a:endParaRPr lang="nl-NL" dirty="0"/>
          </a:p>
          <a:p>
            <a:pPr lvl="0"/>
            <a:r>
              <a:rPr lang="nl-NL" b="1" dirty="0"/>
              <a:t>Beeldende en ruimtelijke kunstwerken in landschap en </a:t>
            </a:r>
            <a:br>
              <a:rPr lang="nl-NL" b="1" dirty="0"/>
            </a:br>
            <a:r>
              <a:rPr lang="nl-NL" b="1" dirty="0"/>
              <a:t>openbare ruimte </a:t>
            </a:r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BA995365-8D6B-6747-83E6-F9F1070E60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157" y="6317464"/>
            <a:ext cx="1150709" cy="51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289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BFF645B-AE49-FF41-B22E-8DD2238EE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A. Ruimtelijke kwaliteit realiseren door……….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9ED918DD-F898-9747-9CF4-6D5CEE0F5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027026"/>
            <a:ext cx="6715875" cy="4024453"/>
          </a:xfrm>
        </p:spPr>
        <p:txBody>
          <a:bodyPr>
            <a:normAutofit/>
          </a:bodyPr>
          <a:lstStyle/>
          <a:p>
            <a:pPr lvl="0"/>
            <a:r>
              <a:rPr lang="nl-NL" b="1" dirty="0"/>
              <a:t>De Hoeksche Waard als gebiedseenheid behandelen.  </a:t>
            </a:r>
            <a:endParaRPr lang="nl-NL" dirty="0"/>
          </a:p>
          <a:p>
            <a:pPr lvl="0"/>
            <a:r>
              <a:rPr lang="nl-NL" b="1" dirty="0"/>
              <a:t>Bij ruimtelijke ontwikkelingsplannen en initiatieven eerst integraal bekijken waar in de Hoeksche Waard welke ontwikkeling het beste past en bestaande initiatieven versterkt en waar nieuwe ontwikkelingen bestaande kwaliteiten en/of de leefomgeving zullen aantasten of zelfs vernietigen. </a:t>
            </a:r>
          </a:p>
          <a:p>
            <a:r>
              <a:rPr lang="nl-NL" b="1" dirty="0"/>
              <a:t>Doel: Hierdoor wordt de aantrekkelijkheid voor vestiging, leefomgeving, recreatie en toerisme in het gebied versterkt. </a:t>
            </a:r>
            <a:endParaRPr lang="nl-NL" dirty="0"/>
          </a:p>
          <a:p>
            <a:pPr lvl="0"/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799EC032-1E80-CC42-BD56-EE21E27928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157" y="6317464"/>
            <a:ext cx="1150709" cy="51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944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0F868CF-BFBD-FC40-8070-722ABAA80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52072"/>
          </a:xfrm>
        </p:spPr>
        <p:txBody>
          <a:bodyPr/>
          <a:lstStyle/>
          <a:p>
            <a:r>
              <a:rPr lang="nl-NL" b="1" dirty="0"/>
              <a:t>Middelen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6EFA2A80-2616-7E4B-AAE3-50D0731F6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157" y="1338658"/>
            <a:ext cx="7119991" cy="4978806"/>
          </a:xfrm>
        </p:spPr>
        <p:txBody>
          <a:bodyPr>
            <a:normAutofit/>
          </a:bodyPr>
          <a:lstStyle/>
          <a:p>
            <a:r>
              <a:rPr lang="nl-NL" sz="1600" b="1" dirty="0"/>
              <a:t>Erfgoedloket instellen (conform de Structuurvisie HW) </a:t>
            </a:r>
            <a:endParaRPr lang="nl-NL" sz="1600" dirty="0"/>
          </a:p>
          <a:p>
            <a:r>
              <a:rPr lang="nl-NL" sz="1600" b="1" dirty="0"/>
              <a:t>Synchronisatie en harmonisatie van de verschillende wet- en regelgeving inzake erfgoed, straatnaamgeving e.d. </a:t>
            </a:r>
            <a:endParaRPr lang="nl-NL" sz="1600" dirty="0"/>
          </a:p>
          <a:p>
            <a:r>
              <a:rPr lang="nl-NL" sz="1600" b="1" dirty="0"/>
              <a:t>Gelijkwaardige inventarisatie, beschrijving en waardenbepaling van cultuurhistorische objecten in het landschap en de openbare ruimte.  </a:t>
            </a:r>
            <a:endParaRPr lang="nl-NL" sz="1600" dirty="0"/>
          </a:p>
          <a:p>
            <a:r>
              <a:rPr lang="nl-NL" sz="1600" b="1" dirty="0"/>
              <a:t>Opstellen Erfgoedregister </a:t>
            </a:r>
            <a:endParaRPr lang="nl-NL" sz="1600" dirty="0"/>
          </a:p>
          <a:p>
            <a:r>
              <a:rPr lang="nl-NL" sz="1600" b="1" dirty="0"/>
              <a:t>Beschermen van de molenbiotopen </a:t>
            </a:r>
            <a:endParaRPr lang="nl-NL" sz="1600" dirty="0"/>
          </a:p>
          <a:p>
            <a:r>
              <a:rPr lang="nl-NL" sz="1600" b="1" dirty="0"/>
              <a:t>Oude panden en objecten verplicht laten documenteren voor de sloop. </a:t>
            </a:r>
            <a:endParaRPr lang="nl-NL" sz="1600" dirty="0"/>
          </a:p>
          <a:p>
            <a:r>
              <a:rPr lang="nl-NL" sz="1600" b="1" dirty="0"/>
              <a:t>Terughoudend met de verbouwing en </a:t>
            </a:r>
            <a:r>
              <a:rPr lang="nl-NL" sz="1600" b="1" dirty="0" err="1"/>
              <a:t>vergraving</a:t>
            </a:r>
            <a:r>
              <a:rPr lang="nl-NL" sz="1600" b="1" dirty="0"/>
              <a:t> van kreekrestanten. </a:t>
            </a:r>
            <a:endParaRPr lang="nl-NL" sz="1600" dirty="0"/>
          </a:p>
          <a:p>
            <a:r>
              <a:rPr lang="nl-NL" sz="1600" b="1" dirty="0"/>
              <a:t>Nieuwe moderne bezienswaardigheden in architectuur en stedenbouw toevoegen in samenhang met de bestaande omgeving. </a:t>
            </a:r>
            <a:endParaRPr lang="nl-NL" sz="16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F0FB0D43-F565-E147-AA67-72CFD1ACD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157" y="6317464"/>
            <a:ext cx="1150709" cy="51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13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3E10FEC-EE9C-DD4E-87FE-AC0EDC31D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035" y="414391"/>
            <a:ext cx="7126841" cy="1320800"/>
          </a:xfrm>
        </p:spPr>
        <p:txBody>
          <a:bodyPr>
            <a:normAutofit fontScale="90000"/>
          </a:bodyPr>
          <a:lstStyle/>
          <a:p>
            <a:pPr lvl="0"/>
            <a:r>
              <a:rPr lang="nl-NL" b="1" dirty="0"/>
              <a:t>B. Behoud en ontsluiting van roerend, materieel en immaterieel erfgoed 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ABA17993-A0B1-9548-BFDD-70BAD0D06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Museale collecties </a:t>
            </a:r>
            <a:endParaRPr lang="nl-NL" dirty="0"/>
          </a:p>
          <a:p>
            <a:r>
              <a:rPr lang="nl-NL" b="1" dirty="0"/>
              <a:t>Archeologische collecties </a:t>
            </a:r>
            <a:endParaRPr lang="nl-NL" dirty="0"/>
          </a:p>
          <a:p>
            <a:r>
              <a:rPr lang="nl-NL" b="1" dirty="0"/>
              <a:t>Streekarchieven en andere documentaire collecties </a:t>
            </a:r>
            <a:endParaRPr lang="nl-NL" dirty="0"/>
          </a:p>
          <a:p>
            <a:pPr marL="0" indent="0">
              <a:buNone/>
            </a:pPr>
            <a:r>
              <a:rPr lang="nl-NL" b="1" dirty="0"/>
              <a:t> </a:t>
            </a:r>
            <a:endParaRPr lang="nl-NL" dirty="0"/>
          </a:p>
          <a:p>
            <a:pPr marL="0" indent="0">
              <a:buNone/>
            </a:pPr>
            <a:r>
              <a:rPr lang="nl-NL" b="1" dirty="0"/>
              <a:t>Behoefte aan </a:t>
            </a:r>
            <a:endParaRPr lang="nl-NL" dirty="0"/>
          </a:p>
          <a:p>
            <a:r>
              <a:rPr lang="nl-NL" b="1" dirty="0"/>
              <a:t>Een centraal depot </a:t>
            </a:r>
            <a:endParaRPr lang="nl-NL" dirty="0"/>
          </a:p>
          <a:p>
            <a:r>
              <a:rPr lang="nl-NL" b="1" dirty="0"/>
              <a:t>Digitalisering van collecties en streekarchieven </a:t>
            </a:r>
            <a:endParaRPr lang="nl-NL" dirty="0"/>
          </a:p>
          <a:p>
            <a:r>
              <a:rPr lang="nl-NL" b="1" dirty="0"/>
              <a:t>Ondersteuning in kennis, materieel en financiën bij het invoeren en harmoniseren van deze totale </a:t>
            </a:r>
            <a:r>
              <a:rPr lang="nl-NL" b="1" dirty="0" err="1"/>
              <a:t>HWse</a:t>
            </a:r>
            <a:r>
              <a:rPr lang="nl-NL" b="1" dirty="0"/>
              <a:t> collectieregistratie</a:t>
            </a:r>
            <a:r>
              <a:rPr lang="nl-NL" dirty="0"/>
              <a:t> 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26470197-8A4A-BB4E-8DC1-A1197A90D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157" y="6317464"/>
            <a:ext cx="1150709" cy="51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4819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393</Words>
  <Application>Microsoft Office PowerPoint</Application>
  <PresentationFormat>Diavoorstelling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Facet</vt:lpstr>
      <vt:lpstr>Waardmakers</vt:lpstr>
      <vt:lpstr>Deelnemende organisaties</vt:lpstr>
      <vt:lpstr>Vraagstelling</vt:lpstr>
      <vt:lpstr>Vanuit Erfgoed rekening houdend met…..</vt:lpstr>
      <vt:lpstr>Ruimtelijke kwaliteiten </vt:lpstr>
      <vt:lpstr>Verder……</vt:lpstr>
      <vt:lpstr>A. Ruimtelijke kwaliteit realiseren door………. </vt:lpstr>
      <vt:lpstr>Middelen</vt:lpstr>
      <vt:lpstr>B. Behoud en ontsluiting van roerend, materieel en immaterieel erfgoed  </vt:lpstr>
      <vt:lpstr>C. Gebieds- en erfgoedpro-   motie </vt:lpstr>
      <vt:lpstr>D. Erfgoededucatie </vt:lpstr>
      <vt:lpstr>Dank voor jullie aandacht!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Waardmakers</dc:title>
  <dc:creator>Jan Booden</dc:creator>
  <cp:lastModifiedBy>Karin Gammeren van-Rosmolen</cp:lastModifiedBy>
  <cp:revision>6</cp:revision>
  <cp:lastPrinted>2019-04-07T19:29:17Z</cp:lastPrinted>
  <dcterms:created xsi:type="dcterms:W3CDTF">2019-04-07T18:59:16Z</dcterms:created>
  <dcterms:modified xsi:type="dcterms:W3CDTF">2019-04-09T13:59:03Z</dcterms:modified>
</cp:coreProperties>
</file>