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17" d="100"/>
          <a:sy n="117" d="100"/>
        </p:scale>
        <p:origin x="-1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BBC3BD4-8E84-4033-9B24-A0A3E7BFF1A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0BC12B0A-C814-4AE7-B6D3-0CFE54C0F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DEDCF872-A403-4DE2-8750-5CAE0BC83C4A}"/>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5013D623-B4D0-4351-8F96-D9BCDF572F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FD072AAB-C211-4FE7-B204-6CE14003A6CB}"/>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314691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0737E1-BF21-40E3-B419-0ADF96FD0AA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6B12FB02-ECCF-4F09-81A0-7B077E08F4D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BB6966D1-4DD5-47D6-BB67-D0F3668C3F63}"/>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26E5A396-A954-4FB6-8C6E-FCB54BE1CAC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493ED974-A090-416F-8F84-9E6DDAFCBCEA}"/>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16280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D3AC4864-A15B-47BF-AFF7-E2C4C97DE06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857A988C-D27D-4933-BE84-0FE53C1E50D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F93B6E81-87DA-456C-AF98-885F70BCCE84}"/>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E3A65729-3243-423B-B632-7F0E981152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BD8E66EB-67F9-49F3-BD6C-101DC88FC595}"/>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262968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A4866E6-5B94-44F3-A625-A6389A78DE9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90399358-0695-4870-B5BC-96296496069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C68EF10-A735-46B1-A5E2-E266D9CD9484}"/>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D5ABEAA7-BAFF-4D08-9256-79D1DBE2F09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5A23A503-AC7E-4AE4-BCFD-38E505F85C3B}"/>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27292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3756E3-9428-473F-8907-ECB9FD24929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3AD6F344-13B8-48E0-8B01-FC354099F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F76B8758-6AE4-456B-B77F-6B96C88700AD}"/>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E3070B19-6B82-4C18-ADFF-CB387E1D88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6C98357D-463A-415C-9C0D-A7ED7E41C979}"/>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153111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3993EF-4395-481F-8A22-DAE94B2AB8D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F3D0F885-30CD-407A-9CC7-F12C246F398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B3DEF586-37A4-4054-978B-FCC112C130E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E40C517A-C832-44F9-B992-0870EFB1C069}"/>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6" name="Tijdelijke aanduiding voor voettekst 5">
            <a:extLst>
              <a:ext uri="{FF2B5EF4-FFF2-40B4-BE49-F238E27FC236}">
                <a16:creationId xmlns:a16="http://schemas.microsoft.com/office/drawing/2014/main" xmlns="" id="{839DAE06-F9C4-46B8-88C1-ED44EF1228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E66323F1-643D-49AA-A0CF-DAA86232200F}"/>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35194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697B1B-B27F-45B6-8675-C1FF4FF843A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16C36059-722D-4D7E-92A3-DC52B116A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BE745E95-50D3-49F0-B09E-5897CFFD36B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24AB52B8-B700-4B5D-B0F9-9CA646DCD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C19868DB-C443-4DA9-82E0-0E45F13A3BF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4650E795-32CF-4D41-B522-783D3FBA9875}"/>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8" name="Tijdelijke aanduiding voor voettekst 7">
            <a:extLst>
              <a:ext uri="{FF2B5EF4-FFF2-40B4-BE49-F238E27FC236}">
                <a16:creationId xmlns:a16="http://schemas.microsoft.com/office/drawing/2014/main" xmlns="" id="{6F5B89FB-DB36-4802-9846-AF15AF2FFB7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FCB4CDFC-A55E-4A2B-BCF0-1E49854C0128}"/>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265878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8814411-9761-4666-8AE9-84E2B714BBD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1846C304-1CB0-4D5A-9F07-166A5CF29177}"/>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4" name="Tijdelijke aanduiding voor voettekst 3">
            <a:extLst>
              <a:ext uri="{FF2B5EF4-FFF2-40B4-BE49-F238E27FC236}">
                <a16:creationId xmlns:a16="http://schemas.microsoft.com/office/drawing/2014/main" xmlns="" id="{2E360C07-1582-4031-B78F-56138983E50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D59D3DD0-9B1D-4E09-A7B9-56541C3EA582}"/>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1728773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B1D286BD-1309-48F6-8507-FCD1FAE67730}"/>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3" name="Tijdelijke aanduiding voor voettekst 2">
            <a:extLst>
              <a:ext uri="{FF2B5EF4-FFF2-40B4-BE49-F238E27FC236}">
                <a16:creationId xmlns:a16="http://schemas.microsoft.com/office/drawing/2014/main" xmlns="" id="{F8232297-5CCA-4AED-A76B-4656C623E3E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C88326B7-2B1D-4F5F-8FF9-8EA255BB92FF}"/>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276679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68898E-A56E-4545-8FBF-698F691292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0F42CF35-9A82-4488-AF9F-9E00A1E206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75619D45-5DBF-4557-A6F1-CEADBF421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274C12F7-DD36-4262-8600-204680B5CA9E}"/>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6" name="Tijdelijke aanduiding voor voettekst 5">
            <a:extLst>
              <a:ext uri="{FF2B5EF4-FFF2-40B4-BE49-F238E27FC236}">
                <a16:creationId xmlns:a16="http://schemas.microsoft.com/office/drawing/2014/main" xmlns="" id="{BF90991B-6189-4448-A365-5BE56CC6241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8A589B2C-2F39-4D80-947D-1B3279E6CD0B}"/>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6072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D8D8D5-47A9-408B-B25D-11116A746C8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4F24D211-0AF7-434D-998E-744726490A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5D19931F-81DB-4B75-95E4-CE20C67715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79806B00-4FA8-491F-9ED7-CC46B3C60D25}"/>
              </a:ext>
            </a:extLst>
          </p:cNvPr>
          <p:cNvSpPr>
            <a:spLocks noGrp="1"/>
          </p:cNvSpPr>
          <p:nvPr>
            <p:ph type="dt" sz="half" idx="10"/>
          </p:nvPr>
        </p:nvSpPr>
        <p:spPr/>
        <p:txBody>
          <a:bodyPr/>
          <a:lstStyle/>
          <a:p>
            <a:fld id="{97DE0EA8-FD0D-4950-BC21-D6C1299A9EEC}" type="datetimeFigureOut">
              <a:rPr lang="nl-NL" smtClean="0"/>
              <a:t>9-4-2019</a:t>
            </a:fld>
            <a:endParaRPr lang="nl-NL"/>
          </a:p>
        </p:txBody>
      </p:sp>
      <p:sp>
        <p:nvSpPr>
          <p:cNvPr id="6" name="Tijdelijke aanduiding voor voettekst 5">
            <a:extLst>
              <a:ext uri="{FF2B5EF4-FFF2-40B4-BE49-F238E27FC236}">
                <a16:creationId xmlns:a16="http://schemas.microsoft.com/office/drawing/2014/main" xmlns="" id="{8944C5B5-02CC-4FEB-BC40-79B4C623C58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A4EB5D09-2A64-4AD0-A793-404A05D4DAB8}"/>
              </a:ext>
            </a:extLst>
          </p:cNvPr>
          <p:cNvSpPr>
            <a:spLocks noGrp="1"/>
          </p:cNvSpPr>
          <p:nvPr>
            <p:ph type="sldNum" sz="quarter" idx="12"/>
          </p:nvPr>
        </p:nvSpPr>
        <p:spPr/>
        <p:txBody>
          <a:bodyPr/>
          <a:lstStyle/>
          <a:p>
            <a:fld id="{EEC891CA-E611-498E-97E5-DE7B584B257B}" type="slidenum">
              <a:rPr lang="nl-NL" smtClean="0"/>
              <a:t>‹nr.›</a:t>
            </a:fld>
            <a:endParaRPr lang="nl-NL"/>
          </a:p>
        </p:txBody>
      </p:sp>
    </p:spTree>
    <p:extLst>
      <p:ext uri="{BB962C8B-B14F-4D97-AF65-F5344CB8AC3E}">
        <p14:creationId xmlns:p14="http://schemas.microsoft.com/office/powerpoint/2010/main" val="245965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8A14E302-E060-48A9-92CA-F00484F3E0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82A84CA5-91E6-4985-AE89-28C85CC063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7E42C620-ED4A-41DB-BB36-C8CCBF2664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E0EA8-FD0D-4950-BC21-D6C1299A9EEC}" type="datetimeFigureOut">
              <a:rPr lang="nl-NL" smtClean="0"/>
              <a:t>9-4-2019</a:t>
            </a:fld>
            <a:endParaRPr lang="nl-NL"/>
          </a:p>
        </p:txBody>
      </p:sp>
      <p:sp>
        <p:nvSpPr>
          <p:cNvPr id="5" name="Tijdelijke aanduiding voor voettekst 4">
            <a:extLst>
              <a:ext uri="{FF2B5EF4-FFF2-40B4-BE49-F238E27FC236}">
                <a16:creationId xmlns:a16="http://schemas.microsoft.com/office/drawing/2014/main" xmlns="" id="{E2009148-6A9B-4E77-8343-1267DFB22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CD630208-847F-4B44-A512-B08EC33C9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891CA-E611-498E-97E5-DE7B584B257B}" type="slidenum">
              <a:rPr lang="nl-NL" smtClean="0"/>
              <a:t>‹nr.›</a:t>
            </a:fld>
            <a:endParaRPr lang="nl-NL"/>
          </a:p>
        </p:txBody>
      </p:sp>
    </p:spTree>
    <p:extLst>
      <p:ext uri="{BB962C8B-B14F-4D97-AF65-F5344CB8AC3E}">
        <p14:creationId xmlns:p14="http://schemas.microsoft.com/office/powerpoint/2010/main" val="38080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0A71C7-1B35-46C5-AF0E-8DEC929F3185}"/>
              </a:ext>
            </a:extLst>
          </p:cNvPr>
          <p:cNvSpPr>
            <a:spLocks noGrp="1"/>
          </p:cNvSpPr>
          <p:nvPr>
            <p:ph type="ctrTitle"/>
          </p:nvPr>
        </p:nvSpPr>
        <p:spPr/>
        <p:txBody>
          <a:bodyPr/>
          <a:lstStyle/>
          <a:p>
            <a:r>
              <a:rPr lang="nl-NL" dirty="0"/>
              <a:t>Waardmakers </a:t>
            </a:r>
            <a:r>
              <a:rPr lang="nl-NL" sz="2800" dirty="0"/>
              <a:t>8 april 2019</a:t>
            </a:r>
          </a:p>
        </p:txBody>
      </p:sp>
      <p:sp>
        <p:nvSpPr>
          <p:cNvPr id="3" name="Ondertitel 2">
            <a:extLst>
              <a:ext uri="{FF2B5EF4-FFF2-40B4-BE49-F238E27FC236}">
                <a16:creationId xmlns:a16="http://schemas.microsoft.com/office/drawing/2014/main" xmlns="" id="{4F6BC106-4704-4C42-AD10-ADC410C66AC3}"/>
              </a:ext>
            </a:extLst>
          </p:cNvPr>
          <p:cNvSpPr>
            <a:spLocks noGrp="1"/>
          </p:cNvSpPr>
          <p:nvPr>
            <p:ph type="subTitle" idx="1"/>
          </p:nvPr>
        </p:nvSpPr>
        <p:spPr/>
        <p:txBody>
          <a:bodyPr/>
          <a:lstStyle/>
          <a:p>
            <a:r>
              <a:rPr lang="nl-NL" dirty="0"/>
              <a:t>Presentatie Zaal Le Club</a:t>
            </a:r>
          </a:p>
        </p:txBody>
      </p:sp>
    </p:spTree>
    <p:extLst>
      <p:ext uri="{BB962C8B-B14F-4D97-AF65-F5344CB8AC3E}">
        <p14:creationId xmlns:p14="http://schemas.microsoft.com/office/powerpoint/2010/main" val="180048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34E6C3C-32AB-496C-9870-C4745178DBBF}"/>
              </a:ext>
            </a:extLst>
          </p:cNvPr>
          <p:cNvSpPr>
            <a:spLocks noGrp="1"/>
          </p:cNvSpPr>
          <p:nvPr>
            <p:ph type="title"/>
          </p:nvPr>
        </p:nvSpPr>
        <p:spPr/>
        <p:txBody>
          <a:bodyPr/>
          <a:lstStyle/>
          <a:p>
            <a:pPr algn="ctr"/>
            <a:r>
              <a:rPr lang="nl-NL" dirty="0"/>
              <a:t>Nieuwe groep (wie wil bijdragen)</a:t>
            </a:r>
          </a:p>
        </p:txBody>
      </p:sp>
      <p:sp>
        <p:nvSpPr>
          <p:cNvPr id="3" name="Tijdelijke aanduiding voor inhoud 2">
            <a:extLst>
              <a:ext uri="{FF2B5EF4-FFF2-40B4-BE49-F238E27FC236}">
                <a16:creationId xmlns:a16="http://schemas.microsoft.com/office/drawing/2014/main" xmlns="" id="{987DBBB1-DF88-4670-BE49-129358DC562A}"/>
              </a:ext>
            </a:extLst>
          </p:cNvPr>
          <p:cNvSpPr>
            <a:spLocks noGrp="1"/>
          </p:cNvSpPr>
          <p:nvPr>
            <p:ph idx="1"/>
          </p:nvPr>
        </p:nvSpPr>
        <p:spPr/>
        <p:txBody>
          <a:bodyPr>
            <a:normAutofit fontScale="92500"/>
          </a:bodyPr>
          <a:lstStyle/>
          <a:p>
            <a:pPr marL="0" indent="0">
              <a:buNone/>
            </a:pPr>
            <a:r>
              <a:rPr lang="nl-NL" dirty="0"/>
              <a:t>waarin we ons focussen op een concept  voor een ‘waard hof’ bestemd voor:</a:t>
            </a:r>
          </a:p>
          <a:p>
            <a:pPr lvl="0"/>
            <a:r>
              <a:rPr lang="nl-NL" dirty="0"/>
              <a:t>sociale cohesie tussen jong en oud, kwetsbaar en in het volle leven, yup en </a:t>
            </a:r>
            <a:r>
              <a:rPr lang="nl-NL" dirty="0" err="1"/>
              <a:t>seuter</a:t>
            </a:r>
            <a:r>
              <a:rPr lang="nl-NL" dirty="0"/>
              <a:t>, </a:t>
            </a:r>
          </a:p>
          <a:p>
            <a:pPr lvl="0"/>
            <a:r>
              <a:rPr lang="nl-NL" dirty="0"/>
              <a:t>creatief gevormd met prefab elementen van circulair herbruikbare materialen/elementen </a:t>
            </a:r>
          </a:p>
          <a:p>
            <a:pPr lvl="0"/>
            <a:r>
              <a:rPr lang="nl-NL" dirty="0"/>
              <a:t>flexibel aanpasbaar door herindeling van ruimten door afsluitbare deuren</a:t>
            </a:r>
          </a:p>
          <a:p>
            <a:pPr lvl="0"/>
            <a:r>
              <a:rPr lang="nl-NL" dirty="0"/>
              <a:t>gebouwd rond collectieve technisch ruimten voor energie, warmte/water/lucht opslag en omzetting </a:t>
            </a:r>
          </a:p>
          <a:p>
            <a:pPr lvl="0"/>
            <a:r>
              <a:rPr lang="nl-NL" dirty="0"/>
              <a:t>voor energieneutraal en betaalbaar gebruik</a:t>
            </a:r>
          </a:p>
          <a:p>
            <a:endParaRPr lang="nl-NL" dirty="0"/>
          </a:p>
        </p:txBody>
      </p:sp>
    </p:spTree>
    <p:extLst>
      <p:ext uri="{BB962C8B-B14F-4D97-AF65-F5344CB8AC3E}">
        <p14:creationId xmlns:p14="http://schemas.microsoft.com/office/powerpoint/2010/main" val="127916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xmlns="" id="{5CC5D94F-E513-4CAC-A1D6-FF6604862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7000" y="-1421375"/>
            <a:ext cx="6857999" cy="9700750"/>
          </a:xfrm>
          <a:prstGeom prst="rect">
            <a:avLst/>
          </a:prstGeom>
        </p:spPr>
      </p:pic>
    </p:spTree>
    <p:extLst>
      <p:ext uri="{BB962C8B-B14F-4D97-AF65-F5344CB8AC3E}">
        <p14:creationId xmlns:p14="http://schemas.microsoft.com/office/powerpoint/2010/main" val="95358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72821E-EC49-4B55-846B-853F1D75BCFC}"/>
              </a:ext>
            </a:extLst>
          </p:cNvPr>
          <p:cNvSpPr>
            <a:spLocks noGrp="1"/>
          </p:cNvSpPr>
          <p:nvPr>
            <p:ph type="title"/>
          </p:nvPr>
        </p:nvSpPr>
        <p:spPr/>
        <p:txBody>
          <a:bodyPr>
            <a:normAutofit/>
          </a:bodyPr>
          <a:lstStyle/>
          <a:p>
            <a:r>
              <a:rPr lang="nl-NL" sz="4000" dirty="0"/>
              <a:t>Duurzaam, energieneutraal &amp; klimaatbestendig</a:t>
            </a:r>
          </a:p>
        </p:txBody>
      </p:sp>
      <p:sp>
        <p:nvSpPr>
          <p:cNvPr id="3" name="Tijdelijke aanduiding voor inhoud 2">
            <a:extLst>
              <a:ext uri="{FF2B5EF4-FFF2-40B4-BE49-F238E27FC236}">
                <a16:creationId xmlns:a16="http://schemas.microsoft.com/office/drawing/2014/main" xmlns="" id="{AFFE18A6-DD2E-4D5E-BBF5-37023E9C5017}"/>
              </a:ext>
            </a:extLst>
          </p:cNvPr>
          <p:cNvSpPr>
            <a:spLocks noGrp="1"/>
          </p:cNvSpPr>
          <p:nvPr>
            <p:ph idx="1"/>
          </p:nvPr>
        </p:nvSpPr>
        <p:spPr/>
        <p:txBody>
          <a:bodyPr/>
          <a:lstStyle/>
          <a:p>
            <a:pPr lvl="0"/>
            <a:r>
              <a:rPr lang="nl-NL" dirty="0"/>
              <a:t>Duurzaam bouwen en verbouwen stimuleren</a:t>
            </a:r>
          </a:p>
          <a:p>
            <a:r>
              <a:rPr lang="nl-NL" dirty="0"/>
              <a:t>HW energie neutraal in 2040! o.a. door zonnepanelen op daken en gevels. Pas hier de toetsingsvoorschriften op aan.</a:t>
            </a:r>
          </a:p>
          <a:p>
            <a:r>
              <a:rPr lang="nl-NL" dirty="0"/>
              <a:t>Aansluiten bij plannen voor winnen van aardwarmte. </a:t>
            </a:r>
          </a:p>
        </p:txBody>
      </p:sp>
    </p:spTree>
    <p:extLst>
      <p:ext uri="{BB962C8B-B14F-4D97-AF65-F5344CB8AC3E}">
        <p14:creationId xmlns:p14="http://schemas.microsoft.com/office/powerpoint/2010/main" val="19115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859B61-58C3-4BB7-97CC-0E9A8E8FE3FB}"/>
              </a:ext>
            </a:extLst>
          </p:cNvPr>
          <p:cNvSpPr>
            <a:spLocks noGrp="1"/>
          </p:cNvSpPr>
          <p:nvPr>
            <p:ph type="title"/>
          </p:nvPr>
        </p:nvSpPr>
        <p:spPr/>
        <p:txBody>
          <a:bodyPr>
            <a:normAutofit/>
          </a:bodyPr>
          <a:lstStyle/>
          <a:p>
            <a:pPr lvl="0"/>
            <a:r>
              <a:rPr lang="nl-NL" dirty="0"/>
              <a:t>Vitale dorpen &amp; actieve samenleving (1)</a:t>
            </a:r>
          </a:p>
        </p:txBody>
      </p:sp>
      <p:sp>
        <p:nvSpPr>
          <p:cNvPr id="3" name="Tijdelijke aanduiding voor inhoud 2">
            <a:extLst>
              <a:ext uri="{FF2B5EF4-FFF2-40B4-BE49-F238E27FC236}">
                <a16:creationId xmlns:a16="http://schemas.microsoft.com/office/drawing/2014/main" xmlns="" id="{0AF6473F-DD56-4B47-8A59-965B1E915253}"/>
              </a:ext>
            </a:extLst>
          </p:cNvPr>
          <p:cNvSpPr>
            <a:spLocks noGrp="1"/>
          </p:cNvSpPr>
          <p:nvPr>
            <p:ph idx="1"/>
          </p:nvPr>
        </p:nvSpPr>
        <p:spPr/>
        <p:txBody>
          <a:bodyPr>
            <a:normAutofit fontScale="92500" lnSpcReduction="20000"/>
          </a:bodyPr>
          <a:lstStyle/>
          <a:p>
            <a:pPr lvl="0"/>
            <a:r>
              <a:rPr lang="nl-NL" dirty="0"/>
              <a:t>Voor jong en oud, kwetsbaar en in het volle leven</a:t>
            </a:r>
          </a:p>
          <a:p>
            <a:pPr lvl="0"/>
            <a:r>
              <a:rPr lang="nl-NL" dirty="0" err="1"/>
              <a:t>Flexwonen</a:t>
            </a:r>
            <a:r>
              <a:rPr lang="nl-NL" dirty="0"/>
              <a:t> waardoor mensen met elkaar samen wonen – sociale cohesie </a:t>
            </a:r>
          </a:p>
          <a:p>
            <a:pPr lvl="0"/>
            <a:r>
              <a:rPr lang="nl-NL" dirty="0"/>
              <a:t>Let op de groep 65-75 is niet ‘oud’ maar over het algemeen nog zeer vitaal mede door de leefomgeving die uitdaagt te fietsen, tuinieren, waar men elkaar kent en die veiligheid, rust en ruimte biedt</a:t>
            </a:r>
          </a:p>
          <a:p>
            <a:pPr lvl="0"/>
            <a:r>
              <a:rPr lang="nl-NL" dirty="0"/>
              <a:t>Betrek kerken en andere maatschappelijke organisaties, verenigingen bij de vitale samenleving daar zijn veel goede initiatieven</a:t>
            </a:r>
          </a:p>
          <a:p>
            <a:pPr lvl="0"/>
            <a:r>
              <a:rPr lang="nl-NL" dirty="0"/>
              <a:t>Gemeente Hoeksche Waard voert regie in projecten zodat bovenstaande zaken meegenomen worden</a:t>
            </a:r>
          </a:p>
          <a:p>
            <a:pPr lvl="0"/>
            <a:r>
              <a:rPr lang="nl-NL" dirty="0"/>
              <a:t>Voor startende jongeren op de woningmarkt – alleenstaand en vanuit relatie – gericht woningen aanbieden (denk aan </a:t>
            </a:r>
            <a:r>
              <a:rPr lang="nl-NL" dirty="0" err="1"/>
              <a:t>tiny</a:t>
            </a:r>
            <a:r>
              <a:rPr lang="nl-NL" dirty="0"/>
              <a:t> </a:t>
            </a:r>
            <a:r>
              <a:rPr lang="nl-NL" dirty="0" err="1"/>
              <a:t>houses</a:t>
            </a:r>
            <a:r>
              <a:rPr lang="nl-NL" dirty="0"/>
              <a:t>), zodat deze groep verder wortelt in de HW (voordeel later: o.a. kinderen (onderwijs), arbeidskrachten en mantelzorgtaken)</a:t>
            </a:r>
          </a:p>
          <a:p>
            <a:endParaRPr lang="nl-NL" dirty="0"/>
          </a:p>
        </p:txBody>
      </p:sp>
    </p:spTree>
    <p:extLst>
      <p:ext uri="{BB962C8B-B14F-4D97-AF65-F5344CB8AC3E}">
        <p14:creationId xmlns:p14="http://schemas.microsoft.com/office/powerpoint/2010/main" val="36675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859B61-58C3-4BB7-97CC-0E9A8E8FE3FB}"/>
              </a:ext>
            </a:extLst>
          </p:cNvPr>
          <p:cNvSpPr>
            <a:spLocks noGrp="1"/>
          </p:cNvSpPr>
          <p:nvPr>
            <p:ph type="title"/>
          </p:nvPr>
        </p:nvSpPr>
        <p:spPr/>
        <p:txBody>
          <a:bodyPr>
            <a:normAutofit/>
          </a:bodyPr>
          <a:lstStyle/>
          <a:p>
            <a:pPr lvl="0"/>
            <a:r>
              <a:rPr lang="nl-NL" dirty="0"/>
              <a:t>Duurzame innovatieve landbouw</a:t>
            </a:r>
          </a:p>
        </p:txBody>
      </p:sp>
      <p:sp>
        <p:nvSpPr>
          <p:cNvPr id="3" name="Tijdelijke aanduiding voor inhoud 2">
            <a:extLst>
              <a:ext uri="{FF2B5EF4-FFF2-40B4-BE49-F238E27FC236}">
                <a16:creationId xmlns:a16="http://schemas.microsoft.com/office/drawing/2014/main" xmlns="" id="{0AF6473F-DD56-4B47-8A59-965B1E915253}"/>
              </a:ext>
            </a:extLst>
          </p:cNvPr>
          <p:cNvSpPr>
            <a:spLocks noGrp="1"/>
          </p:cNvSpPr>
          <p:nvPr>
            <p:ph idx="1"/>
          </p:nvPr>
        </p:nvSpPr>
        <p:spPr/>
        <p:txBody>
          <a:bodyPr>
            <a:normAutofit/>
          </a:bodyPr>
          <a:lstStyle/>
          <a:p>
            <a:r>
              <a:rPr lang="nl-NL" dirty="0"/>
              <a:t>Hoeksche Waard in een bijzonder gebied - een eiland omringd door zoet water. Omarm en stimuleer mogelijkheden voor innovatieve landbouw.</a:t>
            </a:r>
          </a:p>
          <a:p>
            <a:r>
              <a:rPr lang="nl-NL" dirty="0"/>
              <a:t>Stimuleer aantrekkelijke projecten zoals akkerranden</a:t>
            </a:r>
          </a:p>
          <a:p>
            <a:r>
              <a:rPr lang="nl-NL" dirty="0"/>
              <a:t>Moedig de Universiteit van Wageningen aan bij onderzoek op de proefboerderij Westmaas naar groene ruimte</a:t>
            </a:r>
          </a:p>
          <a:p>
            <a:r>
              <a:rPr lang="nl-NL" dirty="0"/>
              <a:t>Maak innovatieve landbouw aanschouwelijk voor onderwijs en andere groepen door Food Lab.</a:t>
            </a:r>
          </a:p>
          <a:p>
            <a:endParaRPr lang="nl-NL" dirty="0"/>
          </a:p>
        </p:txBody>
      </p:sp>
    </p:spTree>
    <p:extLst>
      <p:ext uri="{BB962C8B-B14F-4D97-AF65-F5344CB8AC3E}">
        <p14:creationId xmlns:p14="http://schemas.microsoft.com/office/powerpoint/2010/main" val="86432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96DFA3C-1D72-4EA6-B385-8872D236D99B}"/>
              </a:ext>
            </a:extLst>
          </p:cNvPr>
          <p:cNvSpPr>
            <a:spLocks noGrp="1"/>
          </p:cNvSpPr>
          <p:nvPr>
            <p:ph type="title"/>
          </p:nvPr>
        </p:nvSpPr>
        <p:spPr/>
        <p:txBody>
          <a:bodyPr/>
          <a:lstStyle/>
          <a:p>
            <a:r>
              <a:rPr lang="nl-NL" dirty="0"/>
              <a:t>Vitaal economisch klimaat</a:t>
            </a:r>
          </a:p>
        </p:txBody>
      </p:sp>
      <p:sp>
        <p:nvSpPr>
          <p:cNvPr id="3" name="Tijdelijke aanduiding voor inhoud 2">
            <a:extLst>
              <a:ext uri="{FF2B5EF4-FFF2-40B4-BE49-F238E27FC236}">
                <a16:creationId xmlns:a16="http://schemas.microsoft.com/office/drawing/2014/main" xmlns="" id="{517E721E-DDE0-4D19-BEA2-D93F4C516056}"/>
              </a:ext>
            </a:extLst>
          </p:cNvPr>
          <p:cNvSpPr>
            <a:spLocks noGrp="1"/>
          </p:cNvSpPr>
          <p:nvPr>
            <p:ph idx="1"/>
          </p:nvPr>
        </p:nvSpPr>
        <p:spPr/>
        <p:txBody>
          <a:bodyPr/>
          <a:lstStyle/>
          <a:p>
            <a:pPr lvl="0"/>
            <a:r>
              <a:rPr lang="nl-NL" dirty="0"/>
              <a:t>Innovatieve projecten vanuit de ondernemers ondersteunen en faciliteren (binnen de kaders die door beleid gesteld zijn) </a:t>
            </a:r>
          </a:p>
          <a:p>
            <a:pPr lvl="0"/>
            <a:r>
              <a:rPr lang="nl-NL" dirty="0"/>
              <a:t>Ook voor kwetsbare groepen werk bieden op het eiland – inclusief, iedereen een plek in de samenleving</a:t>
            </a:r>
          </a:p>
          <a:p>
            <a:pPr lvl="0"/>
            <a:r>
              <a:rPr lang="nl-NL" dirty="0"/>
              <a:t>Demografische ontwikkelingen bieden voor ondernemers ook kansen (rondom recreatie mogelijkheden, zorg), niet alleen de bedreigingen van deze ontwikkelingen zien (Ouderen zijn op de HW vitaler en gezonder dan in rest NL door sociale en fysieke omgeving )</a:t>
            </a:r>
          </a:p>
          <a:p>
            <a:pPr marL="0" indent="0">
              <a:buNone/>
            </a:pPr>
            <a:endParaRPr lang="nl-NL" dirty="0"/>
          </a:p>
          <a:p>
            <a:endParaRPr lang="nl-NL" dirty="0"/>
          </a:p>
        </p:txBody>
      </p:sp>
    </p:spTree>
    <p:extLst>
      <p:ext uri="{BB962C8B-B14F-4D97-AF65-F5344CB8AC3E}">
        <p14:creationId xmlns:p14="http://schemas.microsoft.com/office/powerpoint/2010/main" val="206439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BACBDF3-AFE8-4DAD-847C-47170392634D}"/>
              </a:ext>
            </a:extLst>
          </p:cNvPr>
          <p:cNvSpPr>
            <a:spLocks noGrp="1"/>
          </p:cNvSpPr>
          <p:nvPr>
            <p:ph type="title"/>
          </p:nvPr>
        </p:nvSpPr>
        <p:spPr/>
        <p:txBody>
          <a:bodyPr/>
          <a:lstStyle/>
          <a:p>
            <a:r>
              <a:rPr lang="nl-NL" dirty="0"/>
              <a:t>Sterke &amp; aangename omgevingskwaliteit</a:t>
            </a:r>
          </a:p>
        </p:txBody>
      </p:sp>
      <p:sp>
        <p:nvSpPr>
          <p:cNvPr id="3" name="Tijdelijke aanduiding voor inhoud 2">
            <a:extLst>
              <a:ext uri="{FF2B5EF4-FFF2-40B4-BE49-F238E27FC236}">
                <a16:creationId xmlns:a16="http://schemas.microsoft.com/office/drawing/2014/main" xmlns="" id="{45516E8F-EBC1-40F1-89C5-3DDA3AB1BC99}"/>
              </a:ext>
            </a:extLst>
          </p:cNvPr>
          <p:cNvSpPr>
            <a:spLocks noGrp="1"/>
          </p:cNvSpPr>
          <p:nvPr>
            <p:ph idx="1"/>
          </p:nvPr>
        </p:nvSpPr>
        <p:spPr/>
        <p:txBody>
          <a:bodyPr/>
          <a:lstStyle/>
          <a:p>
            <a:pPr lvl="0"/>
            <a:r>
              <a:rPr lang="nl-NL" dirty="0"/>
              <a:t>Hoeksche Waard is bijzonder landschap – Nationaal landschap dat koesteren wij</a:t>
            </a:r>
          </a:p>
          <a:p>
            <a:pPr lvl="0"/>
            <a:r>
              <a:rPr lang="nl-NL" dirty="0"/>
              <a:t>De dijken, met de soms drie rijen dikke bomenrijen, zijn typisch voor Hoeksche Waard moeten behouden blijven</a:t>
            </a:r>
          </a:p>
          <a:p>
            <a:pPr lvl="0"/>
            <a:r>
              <a:rPr lang="nl-NL" dirty="0"/>
              <a:t>Gevoel van veiligheid prima – belangrijk om te behouden</a:t>
            </a:r>
          </a:p>
          <a:p>
            <a:pPr lvl="0"/>
            <a:r>
              <a:rPr lang="nl-NL" dirty="0"/>
              <a:t>Panden die in eigendom zijn van de gemeente kunnen vanuit burgerinitiatieven een bestemming krijgen die past binnen de omgeving</a:t>
            </a:r>
          </a:p>
          <a:p>
            <a:endParaRPr lang="nl-NL" dirty="0"/>
          </a:p>
        </p:txBody>
      </p:sp>
    </p:spTree>
    <p:extLst>
      <p:ext uri="{BB962C8B-B14F-4D97-AF65-F5344CB8AC3E}">
        <p14:creationId xmlns:p14="http://schemas.microsoft.com/office/powerpoint/2010/main" val="421542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806BF6D-A951-4866-A9DB-BD8C5C519CED}"/>
              </a:ext>
            </a:extLst>
          </p:cNvPr>
          <p:cNvSpPr>
            <a:spLocks noGrp="1"/>
          </p:cNvSpPr>
          <p:nvPr>
            <p:ph type="title"/>
          </p:nvPr>
        </p:nvSpPr>
        <p:spPr/>
        <p:txBody>
          <a:bodyPr/>
          <a:lstStyle/>
          <a:p>
            <a:r>
              <a:rPr lang="nl-NL" dirty="0"/>
              <a:t>Bereikbaarheid, nabij &amp; toegankelijk</a:t>
            </a:r>
          </a:p>
        </p:txBody>
      </p:sp>
      <p:sp>
        <p:nvSpPr>
          <p:cNvPr id="3" name="Tijdelijke aanduiding voor inhoud 2">
            <a:extLst>
              <a:ext uri="{FF2B5EF4-FFF2-40B4-BE49-F238E27FC236}">
                <a16:creationId xmlns:a16="http://schemas.microsoft.com/office/drawing/2014/main" xmlns="" id="{14C97ABC-CD1A-4B34-BEE4-132F73287DA4}"/>
              </a:ext>
            </a:extLst>
          </p:cNvPr>
          <p:cNvSpPr>
            <a:spLocks noGrp="1"/>
          </p:cNvSpPr>
          <p:nvPr>
            <p:ph idx="1"/>
          </p:nvPr>
        </p:nvSpPr>
        <p:spPr/>
        <p:txBody>
          <a:bodyPr>
            <a:normAutofit fontScale="85000" lnSpcReduction="20000"/>
          </a:bodyPr>
          <a:lstStyle/>
          <a:p>
            <a:pPr lvl="0"/>
            <a:r>
              <a:rPr lang="nl-NL" dirty="0"/>
              <a:t>De boeren moeten hun akkers goed kunnen bereiken, de werknemers de bedrijven, de scholieren de scholen. Hierbij moeten de verschillende doelgroepen zoveel mogelijk gescheiden worden. De scholieren op de fiets veilig op weg. </a:t>
            </a:r>
          </a:p>
          <a:p>
            <a:pPr lvl="0"/>
            <a:r>
              <a:rPr lang="nl-NL" dirty="0"/>
              <a:t>De nachtbus naar Transferium Heinenoord en Numansdorp met eventueel aansluiting of Uber-achtige structuur voor jongeren die uitgaan in Rotterdam</a:t>
            </a:r>
          </a:p>
          <a:p>
            <a:pPr lvl="0"/>
            <a:r>
              <a:rPr lang="nl-NL" dirty="0"/>
              <a:t>Als provincie het besluit neemt dat de A4 door gaat: </a:t>
            </a:r>
          </a:p>
          <a:p>
            <a:pPr lvl="1"/>
            <a:r>
              <a:rPr lang="nl-NL" dirty="0"/>
              <a:t>Leg de A4 in een bak tot A29 – afslag Oud-Beijerland ter hoogte van de Langeweg om sluipverkeer zo veel mogelijk te voorkomen</a:t>
            </a:r>
          </a:p>
          <a:p>
            <a:pPr lvl="1"/>
            <a:r>
              <a:rPr lang="nl-NL" dirty="0"/>
              <a:t>Maak naast de Haringvlietbrug  een tunnel onder het Holland diep naar Willemstad</a:t>
            </a:r>
          </a:p>
          <a:p>
            <a:pPr lvl="1"/>
            <a:r>
              <a:rPr lang="nl-NL" dirty="0"/>
              <a:t>8-baans weg met lange stroken om voor te sorteren tussen knooppunt A4/A29 en brug/tunnel  </a:t>
            </a:r>
          </a:p>
          <a:p>
            <a:pPr lvl="1"/>
            <a:r>
              <a:rPr lang="nl-NL" dirty="0"/>
              <a:t>Integreer in dit ontwerp Transferium Numansdorp/Zuid Beijerland en uitbreiding Shell-station voor tanken van waterstof</a:t>
            </a:r>
          </a:p>
          <a:p>
            <a:pPr lvl="0"/>
            <a:r>
              <a:rPr lang="nl-NL" dirty="0"/>
              <a:t>Bij nieuwbouw woningen/ bedrijven rekening houden met het bestaande wegennet</a:t>
            </a:r>
          </a:p>
          <a:p>
            <a:endParaRPr lang="nl-NL" dirty="0"/>
          </a:p>
        </p:txBody>
      </p:sp>
    </p:spTree>
    <p:extLst>
      <p:ext uri="{BB962C8B-B14F-4D97-AF65-F5344CB8AC3E}">
        <p14:creationId xmlns:p14="http://schemas.microsoft.com/office/powerpoint/2010/main" val="91337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45C29F-36A3-4437-B7B9-650575606A00}"/>
              </a:ext>
            </a:extLst>
          </p:cNvPr>
          <p:cNvSpPr>
            <a:spLocks noGrp="1"/>
          </p:cNvSpPr>
          <p:nvPr>
            <p:ph type="ctrTitle"/>
          </p:nvPr>
        </p:nvSpPr>
        <p:spPr/>
        <p:txBody>
          <a:bodyPr/>
          <a:lstStyle/>
          <a:p>
            <a:r>
              <a:rPr lang="nl-NL" dirty="0"/>
              <a:t>Hoe verder?</a:t>
            </a:r>
          </a:p>
        </p:txBody>
      </p:sp>
      <p:sp>
        <p:nvSpPr>
          <p:cNvPr id="3" name="Ondertitel 2">
            <a:extLst>
              <a:ext uri="{FF2B5EF4-FFF2-40B4-BE49-F238E27FC236}">
                <a16:creationId xmlns:a16="http://schemas.microsoft.com/office/drawing/2014/main" xmlns="" id="{03284110-4770-4784-98E3-9AF69C1914A5}"/>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6039535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614</Words>
  <Application>Microsoft Office PowerPoint</Application>
  <PresentationFormat>Aangepast</PresentationFormat>
  <Paragraphs>44</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Waardmakers 8 april 2019</vt:lpstr>
      <vt:lpstr>PowerPoint-presentatie</vt:lpstr>
      <vt:lpstr>Duurzaam, energieneutraal &amp; klimaatbestendig</vt:lpstr>
      <vt:lpstr>Vitale dorpen &amp; actieve samenleving (1)</vt:lpstr>
      <vt:lpstr>Duurzame innovatieve landbouw</vt:lpstr>
      <vt:lpstr>Vitaal economisch klimaat</vt:lpstr>
      <vt:lpstr>Sterke &amp; aangename omgevingskwaliteit</vt:lpstr>
      <vt:lpstr>Bereikbaarheid, nabij &amp; toegankelijk</vt:lpstr>
      <vt:lpstr>Hoe verder?</vt:lpstr>
      <vt:lpstr>Nieuwe groep (wie wil bijdragen)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Waardmakers 8 april 2019</dc:title>
  <dc:creator>ap niemantsverdriet</dc:creator>
  <cp:lastModifiedBy>Karin Gammeren van-Rosmolen</cp:lastModifiedBy>
  <cp:revision>8</cp:revision>
  <dcterms:created xsi:type="dcterms:W3CDTF">2019-04-07T19:24:53Z</dcterms:created>
  <dcterms:modified xsi:type="dcterms:W3CDTF">2019-04-09T14:04:23Z</dcterms:modified>
</cp:coreProperties>
</file>