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theme/themeOverride4.xml" ContentType="application/vnd.openxmlformats-officedocument.themeOverride+xml"/>
  <Override PartName="/ppt/notesSlides/notesSlide6.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9" r:id="rId3"/>
    <p:sldId id="271" r:id="rId4"/>
    <p:sldId id="270" r:id="rId5"/>
    <p:sldId id="268" r:id="rId6"/>
    <p:sldId id="258" r:id="rId7"/>
    <p:sldId id="272" r:id="rId8"/>
    <p:sldId id="259" r:id="rId9"/>
    <p:sldId id="273" r:id="rId10"/>
    <p:sldId id="260" r:id="rId11"/>
    <p:sldId id="274" r:id="rId12"/>
    <p:sldId id="261" r:id="rId13"/>
    <p:sldId id="275" r:id="rId14"/>
    <p:sldId id="264" r:id="rId15"/>
    <p:sldId id="262" r:id="rId16"/>
    <p:sldId id="265" r:id="rId17"/>
    <p:sldId id="266" r:id="rId18"/>
    <p:sldId id="267"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817" autoAdjust="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5DEE35-BDF9-475B-A66B-49D0EC532315}" type="datetimeFigureOut">
              <a:rPr lang="nl-NL" smtClean="0"/>
              <a:t>8-4-2019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B18B7-DF8E-4DC0-B7DD-EAAD40846D1C}" type="slidenum">
              <a:rPr lang="nl-NL" smtClean="0"/>
              <a:t>‹nr.›</a:t>
            </a:fld>
            <a:endParaRPr lang="nl-NL"/>
          </a:p>
        </p:txBody>
      </p:sp>
    </p:spTree>
    <p:extLst>
      <p:ext uri="{BB962C8B-B14F-4D97-AF65-F5344CB8AC3E}">
        <p14:creationId xmlns:p14="http://schemas.microsoft.com/office/powerpoint/2010/main" val="1325146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BB18B7-DF8E-4DC0-B7DD-EAAD40846D1C}" type="slidenum">
              <a:rPr lang="nl-NL" smtClean="0"/>
              <a:t>2</a:t>
            </a:fld>
            <a:endParaRPr lang="nl-NL"/>
          </a:p>
        </p:txBody>
      </p:sp>
    </p:spTree>
    <p:extLst>
      <p:ext uri="{BB962C8B-B14F-4D97-AF65-F5344CB8AC3E}">
        <p14:creationId xmlns:p14="http://schemas.microsoft.com/office/powerpoint/2010/main" val="999672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werkloosheid in HW is al extreem laag en daar komt de pensioneringsgolf nog overheen. Ik zou dus niet inzetten op het creëren van nieuwe banen, maar eerder op het nog verder verhogen van de participatiegraad en het ‘verleiden’ van de uitgaande forenzen om in HW te gaan werken (rol voor de werkgevers).</a:t>
            </a:r>
          </a:p>
        </p:txBody>
      </p:sp>
      <p:sp>
        <p:nvSpPr>
          <p:cNvPr id="4" name="Tijdelijke aanduiding voor dianummer 3"/>
          <p:cNvSpPr>
            <a:spLocks noGrp="1"/>
          </p:cNvSpPr>
          <p:nvPr>
            <p:ph type="sldNum" sz="quarter" idx="5"/>
          </p:nvPr>
        </p:nvSpPr>
        <p:spPr/>
        <p:txBody>
          <a:bodyPr/>
          <a:lstStyle/>
          <a:p>
            <a:fld id="{1CBB18B7-DF8E-4DC0-B7DD-EAAD40846D1C}" type="slidenum">
              <a:rPr lang="nl-NL" smtClean="0"/>
              <a:t>13</a:t>
            </a:fld>
            <a:endParaRPr lang="nl-NL"/>
          </a:p>
        </p:txBody>
      </p:sp>
    </p:spTree>
    <p:extLst>
      <p:ext uri="{BB962C8B-B14F-4D97-AF65-F5344CB8AC3E}">
        <p14:creationId xmlns:p14="http://schemas.microsoft.com/office/powerpoint/2010/main" val="1174292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BB18B7-DF8E-4DC0-B7DD-EAAD40846D1C}" type="slidenum">
              <a:rPr lang="nl-NL" smtClean="0"/>
              <a:t>3</a:t>
            </a:fld>
            <a:endParaRPr lang="nl-NL"/>
          </a:p>
        </p:txBody>
      </p:sp>
    </p:spTree>
    <p:extLst>
      <p:ext uri="{BB962C8B-B14F-4D97-AF65-F5344CB8AC3E}">
        <p14:creationId xmlns:p14="http://schemas.microsoft.com/office/powerpoint/2010/main" val="1907224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BB18B7-DF8E-4DC0-B7DD-EAAD40846D1C}" type="slidenum">
              <a:rPr lang="nl-NL" smtClean="0"/>
              <a:t>4</a:t>
            </a:fld>
            <a:endParaRPr lang="nl-NL"/>
          </a:p>
        </p:txBody>
      </p:sp>
    </p:spTree>
    <p:extLst>
      <p:ext uri="{BB962C8B-B14F-4D97-AF65-F5344CB8AC3E}">
        <p14:creationId xmlns:p14="http://schemas.microsoft.com/office/powerpoint/2010/main" val="2855497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ambitie van de gemeente is om als eiland energieneutraal te worden. Bij uitsluiting van windmolens, zonneparken en zonnepanelen op schuine daken kan de vraag worden gesteld of de ambitie van de gemeente nog kan worden gehaald. Doorrekenen zou hier een objectief antwoord op kunnen geven.</a:t>
            </a:r>
          </a:p>
        </p:txBody>
      </p:sp>
      <p:sp>
        <p:nvSpPr>
          <p:cNvPr id="4" name="Tijdelijke aanduiding voor dianummer 3"/>
          <p:cNvSpPr>
            <a:spLocks noGrp="1"/>
          </p:cNvSpPr>
          <p:nvPr>
            <p:ph type="sldNum" sz="quarter" idx="5"/>
          </p:nvPr>
        </p:nvSpPr>
        <p:spPr/>
        <p:txBody>
          <a:bodyPr/>
          <a:lstStyle/>
          <a:p>
            <a:fld id="{1CBB18B7-DF8E-4DC0-B7DD-EAAD40846D1C}" type="slidenum">
              <a:rPr lang="nl-NL" smtClean="0"/>
              <a:t>5</a:t>
            </a:fld>
            <a:endParaRPr lang="nl-NL"/>
          </a:p>
        </p:txBody>
      </p:sp>
    </p:spTree>
    <p:extLst>
      <p:ext uri="{BB962C8B-B14F-4D97-AF65-F5344CB8AC3E}">
        <p14:creationId xmlns:p14="http://schemas.microsoft.com/office/powerpoint/2010/main" val="1993395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BB18B7-DF8E-4DC0-B7DD-EAAD40846D1C}" type="slidenum">
              <a:rPr lang="nl-NL" smtClean="0"/>
              <a:t>6</a:t>
            </a:fld>
            <a:endParaRPr lang="nl-NL"/>
          </a:p>
        </p:txBody>
      </p:sp>
    </p:spTree>
    <p:extLst>
      <p:ext uri="{BB962C8B-B14F-4D97-AF65-F5344CB8AC3E}">
        <p14:creationId xmlns:p14="http://schemas.microsoft.com/office/powerpoint/2010/main" val="1473845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lijkt mij een prima initiatief om hofjes aan te bieden als woonvorm in Hoeksche Waard, onder andere om de doorstroming van ouderen van (te) grote eengezinswoningen naar levensloopbestendige woningen te bevorderen. Hou wel rekening met het ruimtebeslag van deze woonvorm.</a:t>
            </a:r>
          </a:p>
          <a:p>
            <a:endParaRPr lang="nl-NL" dirty="0"/>
          </a:p>
          <a:p>
            <a:r>
              <a:rPr lang="nl-NL" dirty="0"/>
              <a:t>Er bestaan daarnaast meer vormen van levensloopbestendig wonen, bijvoorbeeld de combinatie van appartementen met dorpsvoorzieningen zoals kleine winkels, gezondheidscentrum, buurthuis, horeca etc. en, inderdaad, aan een hofje/binnentuin.</a:t>
            </a:r>
          </a:p>
        </p:txBody>
      </p:sp>
      <p:sp>
        <p:nvSpPr>
          <p:cNvPr id="4" name="Tijdelijke aanduiding voor dianummer 3"/>
          <p:cNvSpPr>
            <a:spLocks noGrp="1"/>
          </p:cNvSpPr>
          <p:nvPr>
            <p:ph type="sldNum" sz="quarter" idx="5"/>
          </p:nvPr>
        </p:nvSpPr>
        <p:spPr/>
        <p:txBody>
          <a:bodyPr/>
          <a:lstStyle/>
          <a:p>
            <a:fld id="{1CBB18B7-DF8E-4DC0-B7DD-EAAD40846D1C}" type="slidenum">
              <a:rPr lang="nl-NL" smtClean="0"/>
              <a:t>7</a:t>
            </a:fld>
            <a:endParaRPr lang="nl-NL"/>
          </a:p>
        </p:txBody>
      </p:sp>
    </p:spTree>
    <p:extLst>
      <p:ext uri="{BB962C8B-B14F-4D97-AF65-F5344CB8AC3E}">
        <p14:creationId xmlns:p14="http://schemas.microsoft.com/office/powerpoint/2010/main" val="3621286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endParaRPr lang="nl-NL" dirty="0"/>
          </a:p>
        </p:txBody>
      </p:sp>
      <p:sp>
        <p:nvSpPr>
          <p:cNvPr id="4" name="Tijdelijke aanduiding voor dianummer 3"/>
          <p:cNvSpPr>
            <a:spLocks noGrp="1"/>
          </p:cNvSpPr>
          <p:nvPr>
            <p:ph type="sldNum" sz="quarter" idx="5"/>
          </p:nvPr>
        </p:nvSpPr>
        <p:spPr/>
        <p:txBody>
          <a:bodyPr/>
          <a:lstStyle/>
          <a:p>
            <a:fld id="{1CBB18B7-DF8E-4DC0-B7DD-EAAD40846D1C}" type="slidenum">
              <a:rPr lang="nl-NL" smtClean="0"/>
              <a:t>10</a:t>
            </a:fld>
            <a:endParaRPr lang="nl-NL"/>
          </a:p>
        </p:txBody>
      </p:sp>
    </p:spTree>
    <p:extLst>
      <p:ext uri="{BB962C8B-B14F-4D97-AF65-F5344CB8AC3E}">
        <p14:creationId xmlns:p14="http://schemas.microsoft.com/office/powerpoint/2010/main" val="676100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Knooppunt Hellegatsplein</a:t>
            </a:r>
          </a:p>
          <a:p>
            <a:pPr marL="171450" indent="-171450">
              <a:buFont typeface="Arial" panose="020B0604020202020204" pitchFamily="34" charset="0"/>
              <a:buChar char="•"/>
            </a:pPr>
            <a:r>
              <a:rPr lang="nl-NL" dirty="0"/>
              <a:t>Renovatie Heinenoordtunnel</a:t>
            </a:r>
          </a:p>
        </p:txBody>
      </p:sp>
      <p:sp>
        <p:nvSpPr>
          <p:cNvPr id="4" name="Tijdelijke aanduiding voor dianummer 3"/>
          <p:cNvSpPr>
            <a:spLocks noGrp="1"/>
          </p:cNvSpPr>
          <p:nvPr>
            <p:ph type="sldNum" sz="quarter" idx="5"/>
          </p:nvPr>
        </p:nvSpPr>
        <p:spPr/>
        <p:txBody>
          <a:bodyPr/>
          <a:lstStyle/>
          <a:p>
            <a:fld id="{1CBB18B7-DF8E-4DC0-B7DD-EAAD40846D1C}" type="slidenum">
              <a:rPr lang="nl-NL" smtClean="0"/>
              <a:t>11</a:t>
            </a:fld>
            <a:endParaRPr lang="nl-NL"/>
          </a:p>
        </p:txBody>
      </p:sp>
    </p:spTree>
    <p:extLst>
      <p:ext uri="{BB962C8B-B14F-4D97-AF65-F5344CB8AC3E}">
        <p14:creationId xmlns:p14="http://schemas.microsoft.com/office/powerpoint/2010/main" val="1908182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BB18B7-DF8E-4DC0-B7DD-EAAD40846D1C}" type="slidenum">
              <a:rPr lang="nl-NL" smtClean="0"/>
              <a:t>12</a:t>
            </a:fld>
            <a:endParaRPr lang="nl-NL"/>
          </a:p>
        </p:txBody>
      </p:sp>
    </p:spTree>
    <p:extLst>
      <p:ext uri="{BB962C8B-B14F-4D97-AF65-F5344CB8AC3E}">
        <p14:creationId xmlns:p14="http://schemas.microsoft.com/office/powerpoint/2010/main" val="2575989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E44766-3AC8-4FE1-80FA-A53BDB9CA5A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C861283-80D6-4379-8869-54803773E8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1F0EF76-B8DA-4F2C-BA07-F7A325CA64F9}"/>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5" name="Tijdelijke aanduiding voor voettekst 4">
            <a:extLst>
              <a:ext uri="{FF2B5EF4-FFF2-40B4-BE49-F238E27FC236}">
                <a16:creationId xmlns:a16="http://schemas.microsoft.com/office/drawing/2014/main" id="{B741ECFA-1CF6-4701-8D33-6475ECF7D82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B7B38D2-196E-4ED0-8598-16B2728C878E}"/>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1763834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5A5FD3-B47F-48A5-9CD1-AFAC2A73366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2175809-0C0C-4145-B43A-64E7C09464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6DE91C9-E754-4492-B855-7A23157DA896}"/>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5" name="Tijdelijke aanduiding voor voettekst 4">
            <a:extLst>
              <a:ext uri="{FF2B5EF4-FFF2-40B4-BE49-F238E27FC236}">
                <a16:creationId xmlns:a16="http://schemas.microsoft.com/office/drawing/2014/main" id="{926DFFBE-64CD-4079-A661-A366F428276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5082AE4-C02C-4FAE-AF54-DC5F97C5D339}"/>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158300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AC96E76-3039-4BFF-A245-3138E08C975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36CA440-E2A6-4BF4-964C-1AB4E06E2BF6}"/>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DD601C9-C315-45AC-8907-A80319170BFE}"/>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5" name="Tijdelijke aanduiding voor voettekst 4">
            <a:extLst>
              <a:ext uri="{FF2B5EF4-FFF2-40B4-BE49-F238E27FC236}">
                <a16:creationId xmlns:a16="http://schemas.microsoft.com/office/drawing/2014/main" id="{59C5C875-7133-4096-90E3-E1E7BD8BBA9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5822BCF-1764-4FCD-AC4A-F0BEA4F07936}"/>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228430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B2818E-81D1-4B21-A919-B7F4E132578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ED2D689-4A42-443E-94DC-761273448E37}"/>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A2C32B9-39AC-4FD7-A06D-2322C9DC9D9E}"/>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5" name="Tijdelijke aanduiding voor voettekst 4">
            <a:extLst>
              <a:ext uri="{FF2B5EF4-FFF2-40B4-BE49-F238E27FC236}">
                <a16:creationId xmlns:a16="http://schemas.microsoft.com/office/drawing/2014/main" id="{30824D1C-3C74-4E6F-AF4A-E5A589B7C48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CF3F875-8BA7-420A-BD26-CF767E5727E8}"/>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267647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E17A4D-C265-4D46-9350-02885CCCB84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4AE88BA-2AAC-47F2-A2E8-BDD685423E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854C6BB2-E9BD-4C34-9658-2840609A85E1}"/>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5" name="Tijdelijke aanduiding voor voettekst 4">
            <a:extLst>
              <a:ext uri="{FF2B5EF4-FFF2-40B4-BE49-F238E27FC236}">
                <a16:creationId xmlns:a16="http://schemas.microsoft.com/office/drawing/2014/main" id="{A361C141-052B-4344-A1BF-F82DAE34F62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E3819AF-D525-459F-A95F-063F6980E2AF}"/>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335681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7578BA-A6ED-4B93-AE54-CDA69DB32F0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5351D47-B195-4EE3-A050-63387CFB8E88}"/>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FF2B2AB-1EB4-44AE-B99F-F2CF245F93A4}"/>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33C62E4-9F64-43B3-A4F5-57B46ACC99B8}"/>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6" name="Tijdelijke aanduiding voor voettekst 5">
            <a:extLst>
              <a:ext uri="{FF2B5EF4-FFF2-40B4-BE49-F238E27FC236}">
                <a16:creationId xmlns:a16="http://schemas.microsoft.com/office/drawing/2014/main" id="{804CE5CE-0C73-4FD3-8DBF-C3B17C21D7F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03458DB-7113-4649-AEC9-31C92249306E}"/>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3130035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CC218-3DFB-49E5-A05D-AA84E311462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8C1AFDB-EF74-4A30-8D15-BD65F8F289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547FE7A3-20BE-415B-A99B-3B8A4754EFDE}"/>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BFD3B88-4934-43D1-A630-BDB3AE37CD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4DBF90B1-8A56-4C23-923C-8E78783C1C34}"/>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454118B-C7E7-4EAB-BDEF-C2704C720BD1}"/>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8" name="Tijdelijke aanduiding voor voettekst 7">
            <a:extLst>
              <a:ext uri="{FF2B5EF4-FFF2-40B4-BE49-F238E27FC236}">
                <a16:creationId xmlns:a16="http://schemas.microsoft.com/office/drawing/2014/main" id="{0E3934E6-7E0D-4211-AB2A-F1858D1A201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E73B420-71FD-48E8-B1BA-F76E69A5B1C2}"/>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311331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4DC6EE-D199-4351-BAB4-E2516D7ABD5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4AD9381-3F32-4C1B-A638-72B21E2D01C2}"/>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4" name="Tijdelijke aanduiding voor voettekst 3">
            <a:extLst>
              <a:ext uri="{FF2B5EF4-FFF2-40B4-BE49-F238E27FC236}">
                <a16:creationId xmlns:a16="http://schemas.microsoft.com/office/drawing/2014/main" id="{AF61C18D-C56B-479A-92BA-339D1818656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3045C45-BF06-43BF-9FBA-B3D066980DCF}"/>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44642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C0A7F9B-CA8E-4B75-8813-507552C26E5A}"/>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3" name="Tijdelijke aanduiding voor voettekst 2">
            <a:extLst>
              <a:ext uri="{FF2B5EF4-FFF2-40B4-BE49-F238E27FC236}">
                <a16:creationId xmlns:a16="http://schemas.microsoft.com/office/drawing/2014/main" id="{18AE1BF7-D8B5-41C2-A9D6-DDF4127C118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9ED7A0A-58AA-4EDA-979D-5BF2B1CD064E}"/>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56523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B0A4A8-3CAE-49AC-BD2D-5A7A1894D69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2E68696-A565-41CC-9015-D37E05B24E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C4FF751-E1D4-4764-A52D-389A5620A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CD376A29-5130-4A02-8FBC-FA4E38C8DBAE}"/>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6" name="Tijdelijke aanduiding voor voettekst 5">
            <a:extLst>
              <a:ext uri="{FF2B5EF4-FFF2-40B4-BE49-F238E27FC236}">
                <a16:creationId xmlns:a16="http://schemas.microsoft.com/office/drawing/2014/main" id="{307F3699-33C7-4DF6-9FA5-730D3BD050C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7101385-02F8-455E-8CE2-D2357EEB4531}"/>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3956045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6F0A0C-3F91-453F-BBFE-70D2B4CA85D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028BF361-B1F8-4C45-9B61-31F6638882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CC870B3F-7636-4332-B6C3-B2B59DD46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09F9033-3527-4B01-A8C4-2899EC5F77B5}"/>
              </a:ext>
            </a:extLst>
          </p:cNvPr>
          <p:cNvSpPr>
            <a:spLocks noGrp="1"/>
          </p:cNvSpPr>
          <p:nvPr>
            <p:ph type="dt" sz="half" idx="10"/>
          </p:nvPr>
        </p:nvSpPr>
        <p:spPr/>
        <p:txBody>
          <a:bodyPr/>
          <a:lstStyle/>
          <a:p>
            <a:fld id="{3B6BAFFC-2B15-47E5-9F58-13B16AD20C05}" type="datetimeFigureOut">
              <a:rPr lang="nl-NL" smtClean="0"/>
              <a:t>8-4-2019</a:t>
            </a:fld>
            <a:endParaRPr lang="nl-NL"/>
          </a:p>
        </p:txBody>
      </p:sp>
      <p:sp>
        <p:nvSpPr>
          <p:cNvPr id="6" name="Tijdelijke aanduiding voor voettekst 5">
            <a:extLst>
              <a:ext uri="{FF2B5EF4-FFF2-40B4-BE49-F238E27FC236}">
                <a16:creationId xmlns:a16="http://schemas.microsoft.com/office/drawing/2014/main" id="{066F2DF4-436D-406C-83B3-40AE31D469E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0779874-560F-4E40-A13A-CCF37072FB8E}"/>
              </a:ext>
            </a:extLst>
          </p:cNvPr>
          <p:cNvSpPr>
            <a:spLocks noGrp="1"/>
          </p:cNvSpPr>
          <p:nvPr>
            <p:ph type="sldNum" sz="quarter" idx="12"/>
          </p:nvPr>
        </p:nvSpPr>
        <p:spPr/>
        <p:txBody>
          <a:bodyPr/>
          <a:lstStyle/>
          <a:p>
            <a:fld id="{0C455486-28EB-4758-A99B-653E89BD8840}" type="slidenum">
              <a:rPr lang="nl-NL" smtClean="0"/>
              <a:t>‹nr.›</a:t>
            </a:fld>
            <a:endParaRPr lang="nl-NL"/>
          </a:p>
        </p:txBody>
      </p:sp>
    </p:spTree>
    <p:extLst>
      <p:ext uri="{BB962C8B-B14F-4D97-AF65-F5344CB8AC3E}">
        <p14:creationId xmlns:p14="http://schemas.microsoft.com/office/powerpoint/2010/main" val="1749016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0F29886-EBF9-4B92-A084-CF78E6B99F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354FD37-1D8A-4D7B-87F6-C928BB7A2A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2B26044-6679-4FA3-A452-A4D6831BE7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BAFFC-2B15-47E5-9F58-13B16AD20C05}" type="datetimeFigureOut">
              <a:rPr lang="nl-NL" smtClean="0"/>
              <a:t>8-4-2019</a:t>
            </a:fld>
            <a:endParaRPr lang="nl-NL"/>
          </a:p>
        </p:txBody>
      </p:sp>
      <p:sp>
        <p:nvSpPr>
          <p:cNvPr id="5" name="Tijdelijke aanduiding voor voettekst 4">
            <a:extLst>
              <a:ext uri="{FF2B5EF4-FFF2-40B4-BE49-F238E27FC236}">
                <a16:creationId xmlns:a16="http://schemas.microsoft.com/office/drawing/2014/main" id="{C6CFF339-F484-45B9-9DAA-E4FA1AAA54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C594506-AF2B-48BC-97E9-35F84D892F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55486-28EB-4758-A99B-653E89BD8840}" type="slidenum">
              <a:rPr lang="nl-NL" smtClean="0"/>
              <a:t>‹nr.›</a:t>
            </a:fld>
            <a:endParaRPr lang="nl-NL"/>
          </a:p>
        </p:txBody>
      </p:sp>
    </p:spTree>
    <p:extLst>
      <p:ext uri="{BB962C8B-B14F-4D97-AF65-F5344CB8AC3E}">
        <p14:creationId xmlns:p14="http://schemas.microsoft.com/office/powerpoint/2010/main" val="1399704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102F69-E244-461C-B5FE-26953BDDB6A1}"/>
              </a:ext>
            </a:extLst>
          </p:cNvPr>
          <p:cNvSpPr>
            <a:spLocks noGrp="1"/>
          </p:cNvSpPr>
          <p:nvPr>
            <p:ph type="ctrTitle"/>
          </p:nvPr>
        </p:nvSpPr>
        <p:spPr>
          <a:xfrm>
            <a:off x="6745735" y="640081"/>
            <a:ext cx="4806184" cy="3637373"/>
          </a:xfrm>
          <a:noFill/>
        </p:spPr>
        <p:txBody>
          <a:bodyPr>
            <a:normAutofit/>
          </a:bodyPr>
          <a:lstStyle/>
          <a:p>
            <a:pPr algn="l"/>
            <a:r>
              <a:rPr lang="nl-NL" b="1">
                <a:solidFill>
                  <a:schemeClr val="accent6">
                    <a:lumMod val="75000"/>
                  </a:schemeClr>
                </a:solidFill>
              </a:rPr>
              <a:t>Tafel 1</a:t>
            </a:r>
            <a:endParaRPr lang="nl-NL" b="1" dirty="0">
              <a:solidFill>
                <a:schemeClr val="accent6">
                  <a:lumMod val="75000"/>
                </a:schemeClr>
              </a:solidFill>
            </a:endParaRPr>
          </a:p>
        </p:txBody>
      </p:sp>
      <p:sp>
        <p:nvSpPr>
          <p:cNvPr id="3" name="Ondertitel 2">
            <a:extLst>
              <a:ext uri="{FF2B5EF4-FFF2-40B4-BE49-F238E27FC236}">
                <a16:creationId xmlns:a16="http://schemas.microsoft.com/office/drawing/2014/main" id="{8F1A1020-B53B-4FC9-8B91-3313E1B14814}"/>
              </a:ext>
            </a:extLst>
          </p:cNvPr>
          <p:cNvSpPr>
            <a:spLocks noGrp="1"/>
          </p:cNvSpPr>
          <p:nvPr>
            <p:ph type="subTitle" idx="1"/>
          </p:nvPr>
        </p:nvSpPr>
        <p:spPr>
          <a:xfrm>
            <a:off x="6745735" y="4415883"/>
            <a:ext cx="4806184" cy="1802038"/>
          </a:xfrm>
          <a:noFill/>
        </p:spPr>
        <p:txBody>
          <a:bodyPr>
            <a:normAutofit/>
          </a:bodyPr>
          <a:lstStyle/>
          <a:p>
            <a:pPr algn="l"/>
            <a:r>
              <a:rPr lang="nl-NL">
                <a:solidFill>
                  <a:schemeClr val="accent6">
                    <a:lumMod val="75000"/>
                  </a:schemeClr>
                </a:solidFill>
              </a:rPr>
              <a:t>Omgevingsvisie Hoekse Waard</a:t>
            </a:r>
            <a:endParaRPr lang="nl-NL" dirty="0">
              <a:solidFill>
                <a:schemeClr val="accent6">
                  <a:lumMod val="75000"/>
                </a:schemeClr>
              </a:solidFill>
            </a:endParaRPr>
          </a:p>
        </p:txBody>
      </p:sp>
      <p:pic>
        <p:nvPicPr>
          <p:cNvPr id="5" name="Afbeelding 4">
            <a:extLst>
              <a:ext uri="{FF2B5EF4-FFF2-40B4-BE49-F238E27FC236}">
                <a16:creationId xmlns:a16="http://schemas.microsoft.com/office/drawing/2014/main" id="{812C2C21-28E8-4B7E-903F-05880D4554E0}"/>
              </a:ext>
            </a:extLst>
          </p:cNvPr>
          <p:cNvPicPr>
            <a:picLocks noChangeAspect="1"/>
          </p:cNvPicPr>
          <p:nvPr/>
        </p:nvPicPr>
        <p:blipFill rotWithShape="1">
          <a:blip r:embed="rId2">
            <a:extLst>
              <a:ext uri="{28A0092B-C50C-407E-A947-70E740481C1C}">
                <a14:useLocalDpi xmlns:a14="http://schemas.microsoft.com/office/drawing/2010/main" val="0"/>
              </a:ext>
            </a:extLst>
          </a:blip>
          <a:srcRect r="1" b="5271"/>
          <a:stretch/>
        </p:blipFill>
        <p:spPr>
          <a:xfrm>
            <a:off x="20" y="10"/>
            <a:ext cx="6105635" cy="6857990"/>
          </a:xfrm>
          <a:prstGeom prst="rect">
            <a:avLst/>
          </a:prstGeom>
        </p:spPr>
      </p:pic>
    </p:spTree>
    <p:extLst>
      <p:ext uri="{BB962C8B-B14F-4D97-AF65-F5344CB8AC3E}">
        <p14:creationId xmlns:p14="http://schemas.microsoft.com/office/powerpoint/2010/main" val="3762646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D31B3D-1DD9-4327-8B65-49AEC42157AA}"/>
              </a:ext>
            </a:extLst>
          </p:cNvPr>
          <p:cNvSpPr>
            <a:spLocks noGrp="1"/>
          </p:cNvSpPr>
          <p:nvPr>
            <p:ph type="title"/>
          </p:nvPr>
        </p:nvSpPr>
        <p:spPr/>
        <p:txBody>
          <a:bodyPr/>
          <a:lstStyle/>
          <a:p>
            <a:r>
              <a:rPr lang="nl-NL" dirty="0">
                <a:solidFill>
                  <a:schemeClr val="bg1"/>
                </a:solidFill>
              </a:rPr>
              <a:t>bereikbaar, nabij en toegankelijk</a:t>
            </a:r>
          </a:p>
        </p:txBody>
      </p:sp>
      <p:sp>
        <p:nvSpPr>
          <p:cNvPr id="3" name="Tijdelijke aanduiding voor inhoud 2">
            <a:extLst>
              <a:ext uri="{FF2B5EF4-FFF2-40B4-BE49-F238E27FC236}">
                <a16:creationId xmlns:a16="http://schemas.microsoft.com/office/drawing/2014/main" id="{39D0FC8C-A419-4682-A164-03BF254F39A1}"/>
              </a:ext>
            </a:extLst>
          </p:cNvPr>
          <p:cNvSpPr>
            <a:spLocks noGrp="1"/>
          </p:cNvSpPr>
          <p:nvPr>
            <p:ph idx="1"/>
          </p:nvPr>
        </p:nvSpPr>
        <p:spPr/>
        <p:txBody>
          <a:bodyPr/>
          <a:lstStyle/>
          <a:p>
            <a:pPr marL="0" indent="0" algn="just">
              <a:buNone/>
            </a:pPr>
            <a:r>
              <a:rPr lang="nl-NL" dirty="0">
                <a:solidFill>
                  <a:schemeClr val="bg1"/>
                </a:solidFill>
              </a:rPr>
              <a:t>Bereikbaarheid is belangrijk en noodzakelijk, maar mag niet ten kosten gaan van het karakter van Hoeksche Waard. </a:t>
            </a:r>
          </a:p>
          <a:p>
            <a:pPr marL="0" indent="0" algn="just">
              <a:buNone/>
            </a:pPr>
            <a:endParaRPr lang="nl-NL" dirty="0">
              <a:solidFill>
                <a:schemeClr val="bg1"/>
              </a:solidFill>
            </a:endParaRPr>
          </a:p>
          <a:p>
            <a:r>
              <a:rPr lang="nl-NL" dirty="0">
                <a:solidFill>
                  <a:schemeClr val="bg1"/>
                </a:solidFill>
              </a:rPr>
              <a:t>ontsluiting eiland door middel van A4 en A29</a:t>
            </a:r>
          </a:p>
          <a:p>
            <a:r>
              <a:rPr lang="nl-NL" dirty="0">
                <a:solidFill>
                  <a:schemeClr val="bg1"/>
                </a:solidFill>
              </a:rPr>
              <a:t>ontsluiting kernen door ringwegen</a:t>
            </a:r>
          </a:p>
          <a:p>
            <a:r>
              <a:rPr lang="nl-NL" dirty="0">
                <a:solidFill>
                  <a:schemeClr val="bg1"/>
                </a:solidFill>
              </a:rPr>
              <a:t>OV op bestaande wegennet, nachtbus</a:t>
            </a:r>
          </a:p>
          <a:p>
            <a:r>
              <a:rPr lang="nl-NL" dirty="0">
                <a:solidFill>
                  <a:schemeClr val="bg1"/>
                </a:solidFill>
              </a:rPr>
              <a:t>tussenstation Heinenoord </a:t>
            </a:r>
          </a:p>
        </p:txBody>
      </p:sp>
    </p:spTree>
    <p:extLst>
      <p:ext uri="{BB962C8B-B14F-4D97-AF65-F5344CB8AC3E}">
        <p14:creationId xmlns:p14="http://schemas.microsoft.com/office/powerpoint/2010/main" val="130207783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D31B3D-1DD9-4327-8B65-49AEC42157AA}"/>
              </a:ext>
            </a:extLst>
          </p:cNvPr>
          <p:cNvSpPr>
            <a:spLocks noGrp="1"/>
          </p:cNvSpPr>
          <p:nvPr>
            <p:ph type="title"/>
          </p:nvPr>
        </p:nvSpPr>
        <p:spPr/>
        <p:txBody>
          <a:bodyPr/>
          <a:lstStyle/>
          <a:p>
            <a:r>
              <a:rPr lang="nl-NL" dirty="0">
                <a:solidFill>
                  <a:schemeClr val="accent6">
                    <a:lumMod val="75000"/>
                  </a:schemeClr>
                </a:solidFill>
              </a:rPr>
              <a:t>bereikbaar, nabij en toegankelijk</a:t>
            </a:r>
          </a:p>
        </p:txBody>
      </p:sp>
      <p:sp>
        <p:nvSpPr>
          <p:cNvPr id="3" name="Tijdelijke aanduiding voor inhoud 2">
            <a:extLst>
              <a:ext uri="{FF2B5EF4-FFF2-40B4-BE49-F238E27FC236}">
                <a16:creationId xmlns:a16="http://schemas.microsoft.com/office/drawing/2014/main" id="{39D0FC8C-A419-4682-A164-03BF254F39A1}"/>
              </a:ext>
            </a:extLst>
          </p:cNvPr>
          <p:cNvSpPr>
            <a:spLocks noGrp="1"/>
          </p:cNvSpPr>
          <p:nvPr>
            <p:ph idx="1"/>
          </p:nvPr>
        </p:nvSpPr>
        <p:spPr/>
        <p:txBody>
          <a:bodyPr numCol="2">
            <a:normAutofit/>
          </a:bodyPr>
          <a:lstStyle/>
          <a:p>
            <a:r>
              <a:rPr lang="nl-NL" sz="2400" dirty="0">
                <a:solidFill>
                  <a:schemeClr val="accent6">
                    <a:lumMod val="75000"/>
                  </a:schemeClr>
                </a:solidFill>
              </a:rPr>
              <a:t>A4 zuid verdiept aanleggen</a:t>
            </a:r>
          </a:p>
          <a:p>
            <a:r>
              <a:rPr lang="nl-NL" sz="2400" dirty="0">
                <a:solidFill>
                  <a:schemeClr val="accent6">
                    <a:lumMod val="75000"/>
                  </a:schemeClr>
                </a:solidFill>
              </a:rPr>
              <a:t>Huisartsenpost goed bereikbaar (verplaatsen en 2</a:t>
            </a:r>
            <a:r>
              <a:rPr lang="nl-NL" sz="2400" baseline="30000" dirty="0">
                <a:solidFill>
                  <a:schemeClr val="accent6">
                    <a:lumMod val="75000"/>
                  </a:schemeClr>
                </a:solidFill>
              </a:rPr>
              <a:t>e</a:t>
            </a:r>
            <a:r>
              <a:rPr lang="nl-NL" sz="2400" dirty="0">
                <a:solidFill>
                  <a:schemeClr val="accent6">
                    <a:lumMod val="75000"/>
                  </a:schemeClr>
                </a:solidFill>
              </a:rPr>
              <a:t> huisartsenpost er bij)</a:t>
            </a:r>
          </a:p>
          <a:p>
            <a:r>
              <a:rPr lang="nl-NL" sz="2400" dirty="0">
                <a:solidFill>
                  <a:schemeClr val="accent6">
                    <a:lumMod val="75000"/>
                  </a:schemeClr>
                </a:solidFill>
              </a:rPr>
              <a:t>Slimmere indeling op / afritten A29 en toevoerwegen</a:t>
            </a:r>
          </a:p>
          <a:p>
            <a:r>
              <a:rPr lang="nl-NL" sz="2400" dirty="0">
                <a:solidFill>
                  <a:schemeClr val="accent6">
                    <a:lumMod val="75000"/>
                  </a:schemeClr>
                </a:solidFill>
              </a:rPr>
              <a:t>Kiltunnel niet tolvrij (belasting N217 als doorgaande route A16-A29)</a:t>
            </a:r>
          </a:p>
          <a:p>
            <a:r>
              <a:rPr lang="nl-NL" sz="2400" dirty="0">
                <a:solidFill>
                  <a:schemeClr val="accent6">
                    <a:lumMod val="75000"/>
                  </a:schemeClr>
                </a:solidFill>
              </a:rPr>
              <a:t>Geen vaste oeververbinding bij Nieuw-Beijerland (A4 met genoemde afslagen zorgt voor voldoende verbinding met Voorne Putten)</a:t>
            </a:r>
          </a:p>
          <a:p>
            <a:r>
              <a:rPr lang="nl-NL" sz="2400" dirty="0">
                <a:solidFill>
                  <a:schemeClr val="accent6">
                    <a:lumMod val="75000"/>
                  </a:schemeClr>
                </a:solidFill>
              </a:rPr>
              <a:t>Geen metro verbinding (toename criminaliteit en overlast, vergelijk Pernis)</a:t>
            </a:r>
          </a:p>
          <a:p>
            <a:r>
              <a:rPr lang="nl-NL" sz="2400" dirty="0">
                <a:solidFill>
                  <a:schemeClr val="accent6">
                    <a:lumMod val="75000"/>
                  </a:schemeClr>
                </a:solidFill>
              </a:rPr>
              <a:t>Bij nieuwbouw rekening houden met bereikbaarheid (ontsluiting)</a:t>
            </a:r>
          </a:p>
        </p:txBody>
      </p:sp>
    </p:spTree>
    <p:extLst>
      <p:ext uri="{BB962C8B-B14F-4D97-AF65-F5344CB8AC3E}">
        <p14:creationId xmlns:p14="http://schemas.microsoft.com/office/powerpoint/2010/main" val="1421781398"/>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9939F-2D0F-4B76-9294-9463C762B0ED}"/>
              </a:ext>
            </a:extLst>
          </p:cNvPr>
          <p:cNvSpPr>
            <a:spLocks noGrp="1"/>
          </p:cNvSpPr>
          <p:nvPr>
            <p:ph type="title"/>
          </p:nvPr>
        </p:nvSpPr>
        <p:spPr/>
        <p:txBody>
          <a:bodyPr/>
          <a:lstStyle/>
          <a:p>
            <a:r>
              <a:rPr lang="nl-NL" dirty="0">
                <a:solidFill>
                  <a:schemeClr val="bg1"/>
                </a:solidFill>
              </a:rPr>
              <a:t>vitaal economisch klimaat</a:t>
            </a:r>
          </a:p>
        </p:txBody>
      </p:sp>
      <p:sp>
        <p:nvSpPr>
          <p:cNvPr id="3" name="Tijdelijke aanduiding voor inhoud 2">
            <a:extLst>
              <a:ext uri="{FF2B5EF4-FFF2-40B4-BE49-F238E27FC236}">
                <a16:creationId xmlns:a16="http://schemas.microsoft.com/office/drawing/2014/main" id="{DF820C88-A9C8-4A98-8493-3809046933A5}"/>
              </a:ext>
            </a:extLst>
          </p:cNvPr>
          <p:cNvSpPr>
            <a:spLocks noGrp="1"/>
          </p:cNvSpPr>
          <p:nvPr>
            <p:ph idx="1"/>
          </p:nvPr>
        </p:nvSpPr>
        <p:spPr/>
        <p:txBody>
          <a:bodyPr>
            <a:normAutofit/>
          </a:bodyPr>
          <a:lstStyle/>
          <a:p>
            <a:pPr marL="0" indent="0" algn="just">
              <a:buNone/>
            </a:pPr>
            <a:r>
              <a:rPr lang="nl-NL" dirty="0">
                <a:solidFill>
                  <a:schemeClr val="bg1"/>
                </a:solidFill>
              </a:rPr>
              <a:t>Onze visie is dat zo veel mogelijk inwoners van Hoeksche Waard kunnen wonen, werken en winkelen in Hoeksche Waard. Het vestigingsbeleid voor bedrijven houdt rekening met: </a:t>
            </a:r>
          </a:p>
          <a:p>
            <a:r>
              <a:rPr lang="nl-NL" dirty="0">
                <a:solidFill>
                  <a:schemeClr val="bg1"/>
                </a:solidFill>
              </a:rPr>
              <a:t>gezondheid</a:t>
            </a:r>
          </a:p>
          <a:p>
            <a:r>
              <a:rPr lang="nl-NL" dirty="0">
                <a:solidFill>
                  <a:schemeClr val="bg1"/>
                </a:solidFill>
              </a:rPr>
              <a:t>veiligheid</a:t>
            </a:r>
          </a:p>
          <a:p>
            <a:r>
              <a:rPr lang="nl-NL" dirty="0">
                <a:solidFill>
                  <a:schemeClr val="bg1"/>
                </a:solidFill>
              </a:rPr>
              <a:t>duurzaamheid</a:t>
            </a:r>
          </a:p>
          <a:p>
            <a:endParaRPr lang="nl-NL" dirty="0">
              <a:solidFill>
                <a:schemeClr val="bg1"/>
              </a:solidFill>
            </a:endParaRPr>
          </a:p>
          <a:p>
            <a:pPr marL="0" indent="0">
              <a:buNone/>
            </a:pPr>
            <a:r>
              <a:rPr lang="nl-NL" sz="1600" dirty="0">
                <a:solidFill>
                  <a:schemeClr val="bg1"/>
                </a:solidFill>
              </a:rPr>
              <a:t>* van de werkzame beroepsbevolking (44.200 inwoners) werkt meer dan de helft (55%) buiten de regio (Economische Monitor Hoeksche Waard 2018)</a:t>
            </a:r>
          </a:p>
          <a:p>
            <a:pPr marL="0" indent="0">
              <a:buNone/>
            </a:pPr>
            <a:endParaRPr lang="nl-NL" dirty="0">
              <a:solidFill>
                <a:schemeClr val="bg1"/>
              </a:solidFill>
            </a:endParaRPr>
          </a:p>
        </p:txBody>
      </p:sp>
    </p:spTree>
    <p:extLst>
      <p:ext uri="{BB962C8B-B14F-4D97-AF65-F5344CB8AC3E}">
        <p14:creationId xmlns:p14="http://schemas.microsoft.com/office/powerpoint/2010/main" val="407212542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9939F-2D0F-4B76-9294-9463C762B0ED}"/>
              </a:ext>
            </a:extLst>
          </p:cNvPr>
          <p:cNvSpPr>
            <a:spLocks noGrp="1"/>
          </p:cNvSpPr>
          <p:nvPr>
            <p:ph type="title"/>
          </p:nvPr>
        </p:nvSpPr>
        <p:spPr/>
        <p:txBody>
          <a:bodyPr/>
          <a:lstStyle/>
          <a:p>
            <a:r>
              <a:rPr lang="nl-NL" dirty="0">
                <a:solidFill>
                  <a:schemeClr val="accent6">
                    <a:lumMod val="75000"/>
                  </a:schemeClr>
                </a:solidFill>
              </a:rPr>
              <a:t>vitaal economisch klimaat</a:t>
            </a:r>
          </a:p>
        </p:txBody>
      </p:sp>
      <p:sp>
        <p:nvSpPr>
          <p:cNvPr id="3" name="Tijdelijke aanduiding voor inhoud 2">
            <a:extLst>
              <a:ext uri="{FF2B5EF4-FFF2-40B4-BE49-F238E27FC236}">
                <a16:creationId xmlns:a16="http://schemas.microsoft.com/office/drawing/2014/main" id="{DF820C88-A9C8-4A98-8493-3809046933A5}"/>
              </a:ext>
            </a:extLst>
          </p:cNvPr>
          <p:cNvSpPr>
            <a:spLocks noGrp="1"/>
          </p:cNvSpPr>
          <p:nvPr>
            <p:ph idx="1"/>
          </p:nvPr>
        </p:nvSpPr>
        <p:spPr/>
        <p:txBody>
          <a:bodyPr/>
          <a:lstStyle/>
          <a:p>
            <a:r>
              <a:rPr lang="nl-NL" dirty="0">
                <a:solidFill>
                  <a:schemeClr val="accent6">
                    <a:lumMod val="75000"/>
                  </a:schemeClr>
                </a:solidFill>
              </a:rPr>
              <a:t>lokale ondernemers zowel in dorp als bedrijventerreinen als agrarisch</a:t>
            </a:r>
          </a:p>
          <a:p>
            <a:r>
              <a:rPr lang="nl-NL" dirty="0">
                <a:solidFill>
                  <a:schemeClr val="accent6">
                    <a:lumMod val="75000"/>
                  </a:schemeClr>
                </a:solidFill>
              </a:rPr>
              <a:t>door vergrijzing komt er meer werk beschikbaar (banen die nu nog ingevuld worden door mensen die straks met pensioen gaan, extra banen in de zorg, etc.).</a:t>
            </a:r>
          </a:p>
          <a:p>
            <a:r>
              <a:rPr lang="nl-NL" dirty="0">
                <a:solidFill>
                  <a:schemeClr val="accent6">
                    <a:lumMod val="75000"/>
                  </a:schemeClr>
                </a:solidFill>
              </a:rPr>
              <a:t>bedrijven niet meer op gas aansluiten</a:t>
            </a:r>
          </a:p>
        </p:txBody>
      </p:sp>
    </p:spTree>
    <p:extLst>
      <p:ext uri="{BB962C8B-B14F-4D97-AF65-F5344CB8AC3E}">
        <p14:creationId xmlns:p14="http://schemas.microsoft.com/office/powerpoint/2010/main" val="3209292893"/>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AD82EE-6C7C-4F1D-9D90-511E54ED61A2}"/>
              </a:ext>
            </a:extLst>
          </p:cNvPr>
          <p:cNvSpPr>
            <a:spLocks noGrp="1"/>
          </p:cNvSpPr>
          <p:nvPr>
            <p:ph type="ctrTitle"/>
          </p:nvPr>
        </p:nvSpPr>
        <p:spPr/>
        <p:txBody>
          <a:bodyPr>
            <a:normAutofit/>
          </a:bodyPr>
          <a:lstStyle/>
          <a:p>
            <a:r>
              <a:rPr lang="nl-NL" dirty="0">
                <a:solidFill>
                  <a:schemeClr val="accent6">
                    <a:lumMod val="75000"/>
                  </a:schemeClr>
                </a:solidFill>
              </a:rPr>
              <a:t>Reacties</a:t>
            </a:r>
          </a:p>
        </p:txBody>
      </p:sp>
      <p:sp>
        <p:nvSpPr>
          <p:cNvPr id="3" name="Ondertitel 2">
            <a:extLst>
              <a:ext uri="{FF2B5EF4-FFF2-40B4-BE49-F238E27FC236}">
                <a16:creationId xmlns:a16="http://schemas.microsoft.com/office/drawing/2014/main" id="{1FAF876F-8EE9-4C66-9B73-F402A5881EFC}"/>
              </a:ext>
            </a:extLst>
          </p:cNvPr>
          <p:cNvSpPr>
            <a:spLocks noGrp="1"/>
          </p:cNvSpPr>
          <p:nvPr>
            <p:ph type="subTitle" idx="1"/>
          </p:nvPr>
        </p:nvSpPr>
        <p:spPr/>
        <p:txBody>
          <a:bodyPr>
            <a:normAutofit/>
          </a:bodyPr>
          <a:lstStyle/>
          <a:p>
            <a:r>
              <a:rPr lang="nl-NL" dirty="0">
                <a:solidFill>
                  <a:schemeClr val="accent6">
                    <a:lumMod val="75000"/>
                  </a:schemeClr>
                </a:solidFill>
                <a:latin typeface="+mj-lt"/>
                <a:ea typeface="+mj-ea"/>
                <a:cs typeface="+mj-cs"/>
              </a:rPr>
              <a:t>Ingestuurde reacties van deelnemers</a:t>
            </a:r>
          </a:p>
        </p:txBody>
      </p:sp>
    </p:spTree>
    <p:extLst>
      <p:ext uri="{BB962C8B-B14F-4D97-AF65-F5344CB8AC3E}">
        <p14:creationId xmlns:p14="http://schemas.microsoft.com/office/powerpoint/2010/main" val="2510767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9939F-2D0F-4B76-9294-9463C762B0ED}"/>
              </a:ext>
            </a:extLst>
          </p:cNvPr>
          <p:cNvSpPr>
            <a:spLocks noGrp="1"/>
          </p:cNvSpPr>
          <p:nvPr>
            <p:ph type="title"/>
          </p:nvPr>
        </p:nvSpPr>
        <p:spPr>
          <a:xfrm>
            <a:off x="838199" y="365125"/>
            <a:ext cx="5040000" cy="1325563"/>
          </a:xfrm>
        </p:spPr>
        <p:txBody>
          <a:bodyPr/>
          <a:lstStyle/>
          <a:p>
            <a:r>
              <a:rPr lang="nl-NL" dirty="0">
                <a:solidFill>
                  <a:schemeClr val="accent6">
                    <a:lumMod val="75000"/>
                  </a:schemeClr>
                </a:solidFill>
              </a:rPr>
              <a:t>behouden</a:t>
            </a:r>
          </a:p>
        </p:txBody>
      </p:sp>
      <p:sp>
        <p:nvSpPr>
          <p:cNvPr id="3" name="Tijdelijke aanduiding voor inhoud 2">
            <a:extLst>
              <a:ext uri="{FF2B5EF4-FFF2-40B4-BE49-F238E27FC236}">
                <a16:creationId xmlns:a16="http://schemas.microsoft.com/office/drawing/2014/main" id="{DF820C88-A9C8-4A98-8493-3809046933A5}"/>
              </a:ext>
            </a:extLst>
          </p:cNvPr>
          <p:cNvSpPr>
            <a:spLocks noGrp="1"/>
          </p:cNvSpPr>
          <p:nvPr>
            <p:ph idx="1"/>
          </p:nvPr>
        </p:nvSpPr>
        <p:spPr>
          <a:xfrm>
            <a:off x="838199" y="1825625"/>
            <a:ext cx="5040000" cy="4351338"/>
          </a:xfrm>
        </p:spPr>
        <p:txBody>
          <a:bodyPr>
            <a:normAutofit/>
          </a:bodyPr>
          <a:lstStyle/>
          <a:p>
            <a:r>
              <a:rPr lang="nl-NL" sz="2000" dirty="0">
                <a:solidFill>
                  <a:schemeClr val="accent6">
                    <a:lumMod val="75000"/>
                  </a:schemeClr>
                </a:solidFill>
              </a:rPr>
              <a:t>het weidse karakter, dus geen hoogbouw of megastallen</a:t>
            </a:r>
          </a:p>
          <a:p>
            <a:r>
              <a:rPr lang="nl-NL" sz="2000" dirty="0">
                <a:solidFill>
                  <a:schemeClr val="accent6">
                    <a:lumMod val="75000"/>
                  </a:schemeClr>
                </a:solidFill>
              </a:rPr>
              <a:t>lokale ondernemers zowel in dorp als bedrijventerreinen als agrarisch</a:t>
            </a:r>
          </a:p>
          <a:p>
            <a:r>
              <a:rPr lang="nl-NL" sz="2000" dirty="0">
                <a:solidFill>
                  <a:schemeClr val="accent6">
                    <a:lumMod val="75000"/>
                  </a:schemeClr>
                </a:solidFill>
              </a:rPr>
              <a:t>gratis parkeren</a:t>
            </a:r>
          </a:p>
          <a:p>
            <a:r>
              <a:rPr lang="nl-NL" sz="2000" dirty="0">
                <a:solidFill>
                  <a:schemeClr val="accent6">
                    <a:lumMod val="75000"/>
                  </a:schemeClr>
                </a:solidFill>
              </a:rPr>
              <a:t>middelbaar onderwijs</a:t>
            </a:r>
          </a:p>
          <a:p>
            <a:r>
              <a:rPr lang="nl-NL" sz="2000" dirty="0">
                <a:solidFill>
                  <a:schemeClr val="accent6">
                    <a:lumMod val="75000"/>
                  </a:schemeClr>
                </a:solidFill>
              </a:rPr>
              <a:t>sportverenigingen</a:t>
            </a:r>
          </a:p>
          <a:p>
            <a:r>
              <a:rPr lang="nl-NL" sz="2000" dirty="0">
                <a:solidFill>
                  <a:schemeClr val="accent6">
                    <a:lumMod val="75000"/>
                  </a:schemeClr>
                </a:solidFill>
              </a:rPr>
              <a:t>veiligheid</a:t>
            </a:r>
          </a:p>
          <a:p>
            <a:r>
              <a:rPr lang="nl-NL" sz="2000" dirty="0">
                <a:solidFill>
                  <a:schemeClr val="accent6">
                    <a:lumMod val="75000"/>
                  </a:schemeClr>
                </a:solidFill>
              </a:rPr>
              <a:t>medische bereikbaarheid</a:t>
            </a:r>
          </a:p>
        </p:txBody>
      </p:sp>
      <p:sp>
        <p:nvSpPr>
          <p:cNvPr id="4" name="Titel 1">
            <a:extLst>
              <a:ext uri="{FF2B5EF4-FFF2-40B4-BE49-F238E27FC236}">
                <a16:creationId xmlns:a16="http://schemas.microsoft.com/office/drawing/2014/main" id="{ACA55D2F-6B93-4E88-99A6-8F921607E83E}"/>
              </a:ext>
            </a:extLst>
          </p:cNvPr>
          <p:cNvSpPr txBox="1">
            <a:spLocks/>
          </p:cNvSpPr>
          <p:nvPr/>
        </p:nvSpPr>
        <p:spPr>
          <a:xfrm>
            <a:off x="6313803" y="365125"/>
            <a:ext cx="5040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a:solidFill>
                  <a:schemeClr val="accent6">
                    <a:lumMod val="75000"/>
                  </a:schemeClr>
                </a:solidFill>
              </a:rPr>
              <a:t>verbeteren</a:t>
            </a:r>
            <a:endParaRPr lang="nl-NL" dirty="0">
              <a:solidFill>
                <a:schemeClr val="accent6">
                  <a:lumMod val="75000"/>
                </a:schemeClr>
              </a:solidFill>
            </a:endParaRPr>
          </a:p>
        </p:txBody>
      </p:sp>
      <p:sp>
        <p:nvSpPr>
          <p:cNvPr id="5" name="Tijdelijke aanduiding voor inhoud 2">
            <a:extLst>
              <a:ext uri="{FF2B5EF4-FFF2-40B4-BE49-F238E27FC236}">
                <a16:creationId xmlns:a16="http://schemas.microsoft.com/office/drawing/2014/main" id="{65B997D9-9E13-434E-BB29-19FE62EC305A}"/>
              </a:ext>
            </a:extLst>
          </p:cNvPr>
          <p:cNvSpPr txBox="1">
            <a:spLocks/>
          </p:cNvSpPr>
          <p:nvPr/>
        </p:nvSpPr>
        <p:spPr>
          <a:xfrm>
            <a:off x="6313803" y="1825625"/>
            <a:ext cx="5040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000" dirty="0">
                <a:solidFill>
                  <a:schemeClr val="accent6">
                    <a:lumMod val="75000"/>
                  </a:schemeClr>
                </a:solidFill>
              </a:rPr>
              <a:t>meer woningen voor starters en ouderen</a:t>
            </a:r>
          </a:p>
          <a:p>
            <a:r>
              <a:rPr lang="nl-NL" sz="2000" dirty="0">
                <a:solidFill>
                  <a:schemeClr val="accent6">
                    <a:lumMod val="75000"/>
                  </a:schemeClr>
                </a:solidFill>
              </a:rPr>
              <a:t>meer werkgelegenheid</a:t>
            </a:r>
          </a:p>
          <a:p>
            <a:r>
              <a:rPr lang="nl-NL" sz="2000" dirty="0">
                <a:solidFill>
                  <a:schemeClr val="accent6">
                    <a:lumMod val="75000"/>
                  </a:schemeClr>
                </a:solidFill>
              </a:rPr>
              <a:t>uitgaansgelegenheid voor jongeren</a:t>
            </a:r>
          </a:p>
          <a:p>
            <a:r>
              <a:rPr lang="nl-NL" sz="2000" dirty="0">
                <a:solidFill>
                  <a:schemeClr val="accent6">
                    <a:lumMod val="75000"/>
                  </a:schemeClr>
                </a:solidFill>
              </a:rPr>
              <a:t>extra politiepost aan noordoost kant</a:t>
            </a:r>
          </a:p>
          <a:p>
            <a:r>
              <a:rPr lang="nl-NL" sz="2000" dirty="0">
                <a:solidFill>
                  <a:schemeClr val="accent6">
                    <a:lumMod val="75000"/>
                  </a:schemeClr>
                </a:solidFill>
              </a:rPr>
              <a:t>bereikbaarheid van de HW</a:t>
            </a:r>
          </a:p>
        </p:txBody>
      </p:sp>
    </p:spTree>
    <p:extLst>
      <p:ext uri="{BB962C8B-B14F-4D97-AF65-F5344CB8AC3E}">
        <p14:creationId xmlns:p14="http://schemas.microsoft.com/office/powerpoint/2010/main" val="2394601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D31B3D-1DD9-4327-8B65-49AEC42157AA}"/>
              </a:ext>
            </a:extLst>
          </p:cNvPr>
          <p:cNvSpPr>
            <a:spLocks noGrp="1"/>
          </p:cNvSpPr>
          <p:nvPr>
            <p:ph type="title"/>
          </p:nvPr>
        </p:nvSpPr>
        <p:spPr/>
        <p:txBody>
          <a:bodyPr>
            <a:normAutofit/>
          </a:bodyPr>
          <a:lstStyle/>
          <a:p>
            <a:r>
              <a:rPr lang="nl-NL" sz="2400" dirty="0">
                <a:solidFill>
                  <a:schemeClr val="accent6">
                    <a:lumMod val="75000"/>
                  </a:schemeClr>
                </a:solidFill>
                <a:latin typeface="+mn-lt"/>
                <a:ea typeface="+mn-ea"/>
                <a:cs typeface="+mn-cs"/>
              </a:rPr>
              <a:t>De Hoeksche Waard is een uniek open landelijk en agrarisch gebied, waar het heel aangenaam wonen is. Daar moet men zuinig mee omgaan.</a:t>
            </a:r>
          </a:p>
        </p:txBody>
      </p:sp>
      <p:sp>
        <p:nvSpPr>
          <p:cNvPr id="3" name="Tijdelijke aanduiding voor inhoud 2">
            <a:extLst>
              <a:ext uri="{FF2B5EF4-FFF2-40B4-BE49-F238E27FC236}">
                <a16:creationId xmlns:a16="http://schemas.microsoft.com/office/drawing/2014/main" id="{39D0FC8C-A419-4682-A164-03BF254F39A1}"/>
              </a:ext>
            </a:extLst>
          </p:cNvPr>
          <p:cNvSpPr>
            <a:spLocks noGrp="1"/>
          </p:cNvSpPr>
          <p:nvPr>
            <p:ph idx="1"/>
          </p:nvPr>
        </p:nvSpPr>
        <p:spPr/>
        <p:txBody>
          <a:bodyPr>
            <a:noAutofit/>
          </a:bodyPr>
          <a:lstStyle/>
          <a:p>
            <a:r>
              <a:rPr lang="nl-NL" sz="2000" dirty="0">
                <a:solidFill>
                  <a:schemeClr val="accent6">
                    <a:lumMod val="75000"/>
                  </a:schemeClr>
                </a:solidFill>
              </a:rPr>
              <a:t>In de komende jaren zullen er tussen de 2000 en 3000 woningen in de Hoeksche Waard worden gebouwd, verdeeld over de verschillende kernen. Dit brengt ook een evenredig aantal auto's op de weg. </a:t>
            </a:r>
          </a:p>
          <a:p>
            <a:r>
              <a:rPr lang="nl-NL" sz="2000" dirty="0">
                <a:solidFill>
                  <a:schemeClr val="accent6">
                    <a:lumMod val="75000"/>
                  </a:schemeClr>
                </a:solidFill>
              </a:rPr>
              <a:t>De N217 (en de A29) kunnen de toename van deze auto's niet aan. Voortijdig moet gedacht worden aan oplossingen om deze wegen te ontlasten. Bij calamiteiten staat het eiland vast. *</a:t>
            </a:r>
            <a:r>
              <a:rPr lang="nl-NL" sz="2000" i="1" dirty="0">
                <a:solidFill>
                  <a:schemeClr val="accent6">
                    <a:lumMod val="75000"/>
                  </a:schemeClr>
                </a:solidFill>
              </a:rPr>
              <a:t>Misschien is het een idee om het Openbaar Vervoer uit te breiden d.m.v. een sneltram of metro. Ook een extra oprit/afslag tussen Oud-Beijerland en Numansdorp zou misschien een optie kunnen zijn. Zo heeft men meer keuzes naar de A29. </a:t>
            </a:r>
          </a:p>
          <a:p>
            <a:r>
              <a:rPr lang="nl-NL" sz="2000" dirty="0">
                <a:solidFill>
                  <a:schemeClr val="accent6">
                    <a:lumMod val="75000"/>
                  </a:schemeClr>
                </a:solidFill>
              </a:rPr>
              <a:t>De eerste tabel die wij op de bijeenkomst zagen toonde een toename van de vergrijzing in de komende jaren. Een groot percentage zal dan 75+ zijn. Senioren moeten steeds langer zelfstandig blijven wonen. Een hele mooie woonvorm zijn de hofjes, die de mogelijkheid bieden om senioren zo lang mogelijk zelfstandig te laten wonen in een omgeving die veiligheid, privacy en een voordeel van samenwonen biedt met een gezamenlijke binnentuin. In de toekomstplannen qua woningbouw (met name voor de senioren) zou de Hoeksche Waard zeker bij de grootste kernen hofjes kunnen realiseren. </a:t>
            </a:r>
          </a:p>
        </p:txBody>
      </p:sp>
    </p:spTree>
    <p:extLst>
      <p:ext uri="{BB962C8B-B14F-4D97-AF65-F5344CB8AC3E}">
        <p14:creationId xmlns:p14="http://schemas.microsoft.com/office/powerpoint/2010/main" val="3902781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D31B3D-1DD9-4327-8B65-49AEC42157AA}"/>
              </a:ext>
            </a:extLst>
          </p:cNvPr>
          <p:cNvSpPr>
            <a:spLocks noGrp="1"/>
          </p:cNvSpPr>
          <p:nvPr>
            <p:ph type="title"/>
          </p:nvPr>
        </p:nvSpPr>
        <p:spPr/>
        <p:txBody>
          <a:bodyPr>
            <a:normAutofit/>
          </a:bodyPr>
          <a:lstStyle/>
          <a:p>
            <a:r>
              <a:rPr lang="nl-NL" sz="2400" dirty="0">
                <a:solidFill>
                  <a:schemeClr val="accent6">
                    <a:lumMod val="75000"/>
                  </a:schemeClr>
                </a:solidFill>
                <a:latin typeface="+mn-lt"/>
                <a:ea typeface="+mn-ea"/>
                <a:cs typeface="+mn-cs"/>
              </a:rPr>
              <a:t>Vervolg</a:t>
            </a:r>
          </a:p>
        </p:txBody>
      </p:sp>
      <p:sp>
        <p:nvSpPr>
          <p:cNvPr id="3" name="Tijdelijke aanduiding voor inhoud 2">
            <a:extLst>
              <a:ext uri="{FF2B5EF4-FFF2-40B4-BE49-F238E27FC236}">
                <a16:creationId xmlns:a16="http://schemas.microsoft.com/office/drawing/2014/main" id="{39D0FC8C-A419-4682-A164-03BF254F39A1}"/>
              </a:ext>
            </a:extLst>
          </p:cNvPr>
          <p:cNvSpPr>
            <a:spLocks noGrp="1"/>
          </p:cNvSpPr>
          <p:nvPr>
            <p:ph idx="1"/>
          </p:nvPr>
        </p:nvSpPr>
        <p:spPr/>
        <p:txBody>
          <a:bodyPr>
            <a:noAutofit/>
          </a:bodyPr>
          <a:lstStyle/>
          <a:p>
            <a:r>
              <a:rPr lang="nl-NL" sz="2000" dirty="0">
                <a:solidFill>
                  <a:schemeClr val="accent6">
                    <a:lumMod val="75000"/>
                  </a:schemeClr>
                </a:solidFill>
              </a:rPr>
              <a:t>Ik heb inmiddels contact gezocht met Stichting </a:t>
            </a:r>
            <a:r>
              <a:rPr lang="nl-NL" sz="2000" dirty="0" err="1">
                <a:solidFill>
                  <a:schemeClr val="accent6">
                    <a:lumMod val="75000"/>
                  </a:schemeClr>
                </a:solidFill>
              </a:rPr>
              <a:t>Knarrenhof</a:t>
            </a:r>
            <a:r>
              <a:rPr lang="nl-NL" sz="2000" dirty="0">
                <a:solidFill>
                  <a:schemeClr val="accent6">
                    <a:lumMod val="75000"/>
                  </a:schemeClr>
                </a:solidFill>
              </a:rPr>
              <a:t>  die landelijk gespecialiseerd is in bovengenoemde woonvorm om na te gaan of zij materiaal hebben om eventueel een presentatie hieromtrent te maken. Zij hebben inmiddels op mijn vraag gereageerd en het is mogelijk om van hen een presentatie te ontvangen. Mijn echtgenoot heeft in het verleden meegedaan aan renovaties van hofjes, zoals het Hofje van </a:t>
            </a:r>
            <a:r>
              <a:rPr lang="nl-NL" sz="2000" dirty="0" err="1">
                <a:solidFill>
                  <a:schemeClr val="accent6">
                    <a:lumMod val="75000"/>
                  </a:schemeClr>
                </a:solidFill>
              </a:rPr>
              <a:t>Belois</a:t>
            </a:r>
            <a:r>
              <a:rPr lang="nl-NL" sz="2000" dirty="0">
                <a:solidFill>
                  <a:schemeClr val="accent6">
                    <a:lumMod val="75000"/>
                  </a:schemeClr>
                </a:solidFill>
              </a:rPr>
              <a:t> en het Proveniershuis (beiden in Schiedam). Een paar weken geleden bezocht ik het Arend </a:t>
            </a:r>
            <a:r>
              <a:rPr lang="nl-NL" sz="2000" dirty="0" err="1">
                <a:solidFill>
                  <a:schemeClr val="accent6">
                    <a:lumMod val="75000"/>
                  </a:schemeClr>
                </a:solidFill>
              </a:rPr>
              <a:t>Maartenshof</a:t>
            </a:r>
            <a:r>
              <a:rPr lang="nl-NL" sz="2000" dirty="0">
                <a:solidFill>
                  <a:schemeClr val="accent6">
                    <a:lumMod val="75000"/>
                  </a:schemeClr>
                </a:solidFill>
              </a:rPr>
              <a:t> in Dordrecht; een oase van rust midden in het centrum van Dordrecht. Het is een heel oud hof, bestaande uit allemaal sociale huurwoningen voor senioren met een kleine beurs, maar ook voor jongeren (starters). Een combinatie die heel goed samengaat en elkaar versterken en ondersteunen. De hofjes die nu worden gebouwd zijn geschikt voor jong en oud. De omgeving en de indeling van de woningen zijn nu moderner en de vraag naar deze woonvorm neemt landelijk toe. In sommige kernen in de Hoeksche Waard, bijvoorbeeld in Nieuw-Beijerland, staan een groot aantal overjarige seniorenwoningen </a:t>
            </a:r>
            <a:r>
              <a:rPr lang="nl-NL" sz="2000" dirty="0" err="1">
                <a:solidFill>
                  <a:schemeClr val="accent6">
                    <a:lumMod val="75000"/>
                  </a:schemeClr>
                </a:solidFill>
              </a:rPr>
              <a:t>die,zo</a:t>
            </a:r>
            <a:r>
              <a:rPr lang="nl-NL" sz="2000" dirty="0">
                <a:solidFill>
                  <a:schemeClr val="accent6">
                    <a:lumMod val="75000"/>
                  </a:schemeClr>
                </a:solidFill>
              </a:rPr>
              <a:t> ik begreep, in de nabije toekomst op hoog niveau moeten worden gerenoveerd. Mooi zou zijn wanneer er gekozen zou worden voor bovengenoemde woonvorm. </a:t>
            </a:r>
          </a:p>
          <a:p>
            <a:r>
              <a:rPr lang="nl-NL" sz="2000" dirty="0">
                <a:solidFill>
                  <a:schemeClr val="accent6">
                    <a:lumMod val="75000"/>
                  </a:schemeClr>
                </a:solidFill>
              </a:rPr>
              <a:t>Geen verdere uitbreiding van windmolens (met een hoogte van 200m) in de Hoeksche Waard. Geen invulling van zonnepanelen op agrarische grond. </a:t>
            </a:r>
          </a:p>
        </p:txBody>
      </p:sp>
    </p:spTree>
    <p:extLst>
      <p:ext uri="{BB962C8B-B14F-4D97-AF65-F5344CB8AC3E}">
        <p14:creationId xmlns:p14="http://schemas.microsoft.com/office/powerpoint/2010/main" val="1771161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D31B3D-1DD9-4327-8B65-49AEC42157AA}"/>
              </a:ext>
            </a:extLst>
          </p:cNvPr>
          <p:cNvSpPr>
            <a:spLocks noGrp="1"/>
          </p:cNvSpPr>
          <p:nvPr>
            <p:ph type="title"/>
          </p:nvPr>
        </p:nvSpPr>
        <p:spPr/>
        <p:txBody>
          <a:bodyPr>
            <a:normAutofit/>
          </a:bodyPr>
          <a:lstStyle/>
          <a:p>
            <a:r>
              <a:rPr lang="nl-NL" sz="2400" dirty="0">
                <a:solidFill>
                  <a:schemeClr val="accent6">
                    <a:lumMod val="75000"/>
                  </a:schemeClr>
                </a:solidFill>
                <a:latin typeface="+mn-lt"/>
                <a:ea typeface="+mn-ea"/>
                <a:cs typeface="+mn-cs"/>
              </a:rPr>
              <a:t>Tekortkoming</a:t>
            </a:r>
          </a:p>
        </p:txBody>
      </p:sp>
      <p:sp>
        <p:nvSpPr>
          <p:cNvPr id="3" name="Tijdelijke aanduiding voor inhoud 2">
            <a:extLst>
              <a:ext uri="{FF2B5EF4-FFF2-40B4-BE49-F238E27FC236}">
                <a16:creationId xmlns:a16="http://schemas.microsoft.com/office/drawing/2014/main" id="{39D0FC8C-A419-4682-A164-03BF254F39A1}"/>
              </a:ext>
            </a:extLst>
          </p:cNvPr>
          <p:cNvSpPr>
            <a:spLocks noGrp="1"/>
          </p:cNvSpPr>
          <p:nvPr>
            <p:ph idx="1"/>
          </p:nvPr>
        </p:nvSpPr>
        <p:spPr/>
        <p:txBody>
          <a:bodyPr>
            <a:noAutofit/>
          </a:bodyPr>
          <a:lstStyle/>
          <a:p>
            <a:r>
              <a:rPr lang="nl-NL" sz="2000" dirty="0">
                <a:solidFill>
                  <a:schemeClr val="accent6">
                    <a:lumMod val="75000"/>
                  </a:schemeClr>
                </a:solidFill>
              </a:rPr>
              <a:t>Ik werk met mensen met een verstandelijke en/of een lichamelijke beperking. Zij willen ook graag werken. Meedoen met de maatschappij op hun manier. Ik zou graag willen dat de ondernemers van de Hoeksche Waard een bewustwording krijgen voor deze mensen. Dat zij misschien een plekje voor hen hebben.</a:t>
            </a:r>
          </a:p>
          <a:p>
            <a:endParaRPr lang="nl-NL" sz="2000" dirty="0">
              <a:solidFill>
                <a:schemeClr val="accent6">
                  <a:lumMod val="75000"/>
                </a:schemeClr>
              </a:solidFill>
            </a:endParaRPr>
          </a:p>
          <a:p>
            <a:r>
              <a:rPr lang="nl-NL" sz="2000" dirty="0">
                <a:solidFill>
                  <a:schemeClr val="accent6">
                    <a:lumMod val="75000"/>
                  </a:schemeClr>
                </a:solidFill>
              </a:rPr>
              <a:t>Hiervoor zou ik graag willen netwerken bij hen. Misschien hebben zij met elkaar bijeenkomsten. Ik zou daar graag eens willen praten. Een ondernemer die voor mij als 'kruiwagen' wil fungeren.</a:t>
            </a:r>
          </a:p>
        </p:txBody>
      </p:sp>
    </p:spTree>
    <p:extLst>
      <p:ext uri="{BB962C8B-B14F-4D97-AF65-F5344CB8AC3E}">
        <p14:creationId xmlns:p14="http://schemas.microsoft.com/office/powerpoint/2010/main" val="347535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0E4B61-F2EA-4452-916D-C96415D30AA5}"/>
              </a:ext>
            </a:extLst>
          </p:cNvPr>
          <p:cNvSpPr>
            <a:spLocks noGrp="1"/>
          </p:cNvSpPr>
          <p:nvPr>
            <p:ph type="title"/>
          </p:nvPr>
        </p:nvSpPr>
        <p:spPr>
          <a:xfrm>
            <a:off x="838199" y="365125"/>
            <a:ext cx="10992439" cy="1325563"/>
          </a:xfrm>
        </p:spPr>
        <p:txBody>
          <a:bodyPr/>
          <a:lstStyle/>
          <a:p>
            <a:r>
              <a:rPr lang="nl-NL">
                <a:solidFill>
                  <a:schemeClr val="bg1"/>
                </a:solidFill>
              </a:rPr>
              <a:t>sterke en aangename omgevingskwaliteit</a:t>
            </a:r>
            <a:endParaRPr lang="nl-NL" dirty="0">
              <a:solidFill>
                <a:schemeClr val="bg1"/>
              </a:solidFill>
            </a:endParaRPr>
          </a:p>
        </p:txBody>
      </p:sp>
      <p:sp>
        <p:nvSpPr>
          <p:cNvPr id="3" name="Tijdelijke aanduiding voor inhoud 2">
            <a:extLst>
              <a:ext uri="{FF2B5EF4-FFF2-40B4-BE49-F238E27FC236}">
                <a16:creationId xmlns:a16="http://schemas.microsoft.com/office/drawing/2014/main" id="{60C4A5E3-8925-4129-9156-8623FDCFCBC6}"/>
              </a:ext>
            </a:extLst>
          </p:cNvPr>
          <p:cNvSpPr>
            <a:spLocks noGrp="1"/>
          </p:cNvSpPr>
          <p:nvPr>
            <p:ph idx="1"/>
          </p:nvPr>
        </p:nvSpPr>
        <p:spPr>
          <a:xfrm>
            <a:off x="838200" y="1825625"/>
            <a:ext cx="10515600" cy="4351338"/>
          </a:xfrm>
        </p:spPr>
        <p:txBody>
          <a:bodyPr/>
          <a:lstStyle/>
          <a:p>
            <a:pPr marL="0" indent="0" algn="just">
              <a:buNone/>
            </a:pPr>
            <a:r>
              <a:rPr lang="nl-NL" dirty="0">
                <a:solidFill>
                  <a:schemeClr val="bg1"/>
                </a:solidFill>
              </a:rPr>
              <a:t>Hoeksche Waard staat bekend om zijn weidse karakter en kenmerkende landschap. Onze visie is dat dit behouden / beschermd moet worden. </a:t>
            </a:r>
          </a:p>
          <a:p>
            <a:pPr algn="just"/>
            <a:r>
              <a:rPr lang="nl-NL" dirty="0">
                <a:solidFill>
                  <a:schemeClr val="bg1"/>
                </a:solidFill>
              </a:rPr>
              <a:t>bescherming natuurgebieden</a:t>
            </a:r>
          </a:p>
          <a:p>
            <a:r>
              <a:rPr lang="nl-NL" dirty="0">
                <a:solidFill>
                  <a:schemeClr val="bg1"/>
                </a:solidFill>
              </a:rPr>
              <a:t>behoud buitengebied</a:t>
            </a:r>
          </a:p>
          <a:p>
            <a:r>
              <a:rPr lang="nl-NL" dirty="0">
                <a:solidFill>
                  <a:schemeClr val="bg1"/>
                </a:solidFill>
              </a:rPr>
              <a:t>doorontwikkeling “Cromstrijen gebied” als groeikern</a:t>
            </a:r>
          </a:p>
          <a:p>
            <a:r>
              <a:rPr lang="nl-NL" dirty="0">
                <a:solidFill>
                  <a:schemeClr val="bg1"/>
                </a:solidFill>
              </a:rPr>
              <a:t>verdere verstedelijking Oud-Beijerland tegengaan</a:t>
            </a:r>
          </a:p>
        </p:txBody>
      </p:sp>
    </p:spTree>
    <p:extLst>
      <p:ext uri="{BB962C8B-B14F-4D97-AF65-F5344CB8AC3E}">
        <p14:creationId xmlns:p14="http://schemas.microsoft.com/office/powerpoint/2010/main" val="313336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0E4B61-F2EA-4452-916D-C96415D30AA5}"/>
              </a:ext>
            </a:extLst>
          </p:cNvPr>
          <p:cNvSpPr>
            <a:spLocks noGrp="1"/>
          </p:cNvSpPr>
          <p:nvPr>
            <p:ph type="title"/>
          </p:nvPr>
        </p:nvSpPr>
        <p:spPr>
          <a:xfrm>
            <a:off x="838199" y="365125"/>
            <a:ext cx="10992439" cy="1325563"/>
          </a:xfrm>
        </p:spPr>
        <p:txBody>
          <a:bodyPr/>
          <a:lstStyle/>
          <a:p>
            <a:r>
              <a:rPr lang="nl-NL" dirty="0">
                <a:solidFill>
                  <a:schemeClr val="accent6">
                    <a:lumMod val="75000"/>
                  </a:schemeClr>
                </a:solidFill>
              </a:rPr>
              <a:t>sterke en aangename omgevingskwaliteit</a:t>
            </a:r>
          </a:p>
        </p:txBody>
      </p:sp>
      <p:sp>
        <p:nvSpPr>
          <p:cNvPr id="3" name="Tijdelijke aanduiding voor inhoud 2">
            <a:extLst>
              <a:ext uri="{FF2B5EF4-FFF2-40B4-BE49-F238E27FC236}">
                <a16:creationId xmlns:a16="http://schemas.microsoft.com/office/drawing/2014/main" id="{60C4A5E3-8925-4129-9156-8623FDCFCBC6}"/>
              </a:ext>
            </a:extLst>
          </p:cNvPr>
          <p:cNvSpPr>
            <a:spLocks noGrp="1"/>
          </p:cNvSpPr>
          <p:nvPr>
            <p:ph idx="1"/>
          </p:nvPr>
        </p:nvSpPr>
        <p:spPr/>
        <p:txBody>
          <a:bodyPr numCol="2">
            <a:normAutofit fontScale="92500"/>
          </a:bodyPr>
          <a:lstStyle/>
          <a:p>
            <a:r>
              <a:rPr lang="nl-NL" sz="2600" dirty="0">
                <a:solidFill>
                  <a:schemeClr val="accent6">
                    <a:lumMod val="75000"/>
                  </a:schemeClr>
                </a:solidFill>
              </a:rPr>
              <a:t>doorontwikkeling van de as OBL, Klaaswaal, Numansdorp (Cromstrijen gebied): groeimogelijk met het behoud van karakteristieke buitengebieden</a:t>
            </a:r>
          </a:p>
          <a:p>
            <a:r>
              <a:rPr lang="nl-NL" sz="2600" dirty="0">
                <a:solidFill>
                  <a:schemeClr val="accent6">
                    <a:lumMod val="75000"/>
                  </a:schemeClr>
                </a:solidFill>
              </a:rPr>
              <a:t>aantal huishoudens per m2 in groeikernen beperken (nader uit te werken) zodat dorps karakter bewaard blijft (laagbouw, niet te dicht op elkaar)</a:t>
            </a:r>
          </a:p>
          <a:p>
            <a:r>
              <a:rPr lang="nl-NL" sz="2600" dirty="0">
                <a:solidFill>
                  <a:schemeClr val="accent6">
                    <a:lumMod val="75000"/>
                  </a:schemeClr>
                </a:solidFill>
              </a:rPr>
              <a:t>hergebruik van bestaande karakteristieke gebouwen in plaats van sloop en nieuwbouw</a:t>
            </a:r>
          </a:p>
          <a:p>
            <a:r>
              <a:rPr lang="nl-NL" sz="2600" dirty="0">
                <a:solidFill>
                  <a:schemeClr val="accent6">
                    <a:lumMod val="75000"/>
                  </a:schemeClr>
                </a:solidFill>
              </a:rPr>
              <a:t>nadruk op natuur (land / water)</a:t>
            </a:r>
          </a:p>
          <a:p>
            <a:r>
              <a:rPr lang="nl-NL" sz="2600" dirty="0">
                <a:solidFill>
                  <a:schemeClr val="accent6">
                    <a:lumMod val="75000"/>
                  </a:schemeClr>
                </a:solidFill>
              </a:rPr>
              <a:t>karakteristieke buurtschappen in ere houden</a:t>
            </a:r>
          </a:p>
          <a:p>
            <a:r>
              <a:rPr lang="nl-NL" sz="2600" dirty="0">
                <a:solidFill>
                  <a:schemeClr val="accent6">
                    <a:lumMod val="75000"/>
                  </a:schemeClr>
                </a:solidFill>
              </a:rPr>
              <a:t>kenmerkend dijklandschap behouden</a:t>
            </a:r>
          </a:p>
          <a:p>
            <a:r>
              <a:rPr lang="nl-NL" sz="2600" dirty="0">
                <a:solidFill>
                  <a:schemeClr val="accent6">
                    <a:lumMod val="75000"/>
                  </a:schemeClr>
                </a:solidFill>
              </a:rPr>
              <a:t>stimuleren kleinschalig dagtoerisme (gericht op natuur en watersport)</a:t>
            </a:r>
          </a:p>
          <a:p>
            <a:endParaRPr lang="nl-NL" sz="2600" dirty="0">
              <a:solidFill>
                <a:schemeClr val="accent6">
                  <a:lumMod val="75000"/>
                </a:schemeClr>
              </a:solidFill>
            </a:endParaRPr>
          </a:p>
          <a:p>
            <a:endParaRPr lang="nl-NL" sz="2600" dirty="0">
              <a:solidFill>
                <a:schemeClr val="accent6">
                  <a:lumMod val="75000"/>
                </a:schemeClr>
              </a:solidFill>
            </a:endParaRPr>
          </a:p>
          <a:p>
            <a:endParaRPr lang="nl-NL" dirty="0">
              <a:solidFill>
                <a:schemeClr val="accent6">
                  <a:lumMod val="75000"/>
                </a:schemeClr>
              </a:solidFill>
            </a:endParaRPr>
          </a:p>
        </p:txBody>
      </p:sp>
    </p:spTree>
    <p:extLst>
      <p:ext uri="{BB962C8B-B14F-4D97-AF65-F5344CB8AC3E}">
        <p14:creationId xmlns:p14="http://schemas.microsoft.com/office/powerpoint/2010/main" val="282640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0E4B61-F2EA-4452-916D-C96415D30AA5}"/>
              </a:ext>
            </a:extLst>
          </p:cNvPr>
          <p:cNvSpPr>
            <a:spLocks noGrp="1"/>
          </p:cNvSpPr>
          <p:nvPr>
            <p:ph type="title"/>
          </p:nvPr>
        </p:nvSpPr>
        <p:spPr>
          <a:xfrm>
            <a:off x="838199" y="365125"/>
            <a:ext cx="10992439" cy="1325563"/>
          </a:xfrm>
        </p:spPr>
        <p:txBody>
          <a:bodyPr/>
          <a:lstStyle/>
          <a:p>
            <a:r>
              <a:rPr lang="nl-NL" dirty="0">
                <a:solidFill>
                  <a:schemeClr val="bg1"/>
                </a:solidFill>
              </a:rPr>
              <a:t>duurzaam, energieneutraal en klimaatbestendig</a:t>
            </a:r>
          </a:p>
        </p:txBody>
      </p:sp>
      <p:sp>
        <p:nvSpPr>
          <p:cNvPr id="3" name="Tijdelijke aanduiding voor inhoud 2">
            <a:extLst>
              <a:ext uri="{FF2B5EF4-FFF2-40B4-BE49-F238E27FC236}">
                <a16:creationId xmlns:a16="http://schemas.microsoft.com/office/drawing/2014/main" id="{60C4A5E3-8925-4129-9156-8623FDCFCBC6}"/>
              </a:ext>
            </a:extLst>
          </p:cNvPr>
          <p:cNvSpPr>
            <a:spLocks noGrp="1"/>
          </p:cNvSpPr>
          <p:nvPr>
            <p:ph idx="1"/>
          </p:nvPr>
        </p:nvSpPr>
        <p:spPr/>
        <p:txBody>
          <a:bodyPr/>
          <a:lstStyle/>
          <a:p>
            <a:pPr marL="0" indent="0" algn="just">
              <a:buNone/>
            </a:pPr>
            <a:r>
              <a:rPr lang="nl-NL" dirty="0">
                <a:solidFill>
                  <a:schemeClr val="bg1"/>
                </a:solidFill>
              </a:rPr>
              <a:t>De ambitie van de gemeente is om als eiland energieneutraal te zijn in 2040. Onze visie is dat dit moet passen binnen de mogelijkheden van de Hoeksche Waard en aan moet sluiten bij landelijke klimaatdoelstellingen (niet te ver op de troepen vooruit lopen). </a:t>
            </a:r>
          </a:p>
          <a:p>
            <a:r>
              <a:rPr lang="nl-NL" dirty="0">
                <a:solidFill>
                  <a:schemeClr val="bg1"/>
                </a:solidFill>
              </a:rPr>
              <a:t>stimuleren van en participeren in onderzoek</a:t>
            </a:r>
          </a:p>
          <a:p>
            <a:r>
              <a:rPr lang="nl-NL" dirty="0">
                <a:solidFill>
                  <a:schemeClr val="bg1"/>
                </a:solidFill>
              </a:rPr>
              <a:t>praktische uitvoering stimuleren</a:t>
            </a:r>
          </a:p>
        </p:txBody>
      </p:sp>
    </p:spTree>
    <p:extLst>
      <p:ext uri="{BB962C8B-B14F-4D97-AF65-F5344CB8AC3E}">
        <p14:creationId xmlns:p14="http://schemas.microsoft.com/office/powerpoint/2010/main" val="125543662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0E4B61-F2EA-4452-916D-C96415D30AA5}"/>
              </a:ext>
            </a:extLst>
          </p:cNvPr>
          <p:cNvSpPr>
            <a:spLocks noGrp="1"/>
          </p:cNvSpPr>
          <p:nvPr>
            <p:ph type="title"/>
          </p:nvPr>
        </p:nvSpPr>
        <p:spPr>
          <a:xfrm>
            <a:off x="838199" y="365125"/>
            <a:ext cx="10992439" cy="1325563"/>
          </a:xfrm>
        </p:spPr>
        <p:txBody>
          <a:bodyPr/>
          <a:lstStyle/>
          <a:p>
            <a:r>
              <a:rPr lang="nl-NL" dirty="0">
                <a:solidFill>
                  <a:schemeClr val="accent6">
                    <a:lumMod val="75000"/>
                  </a:schemeClr>
                </a:solidFill>
              </a:rPr>
              <a:t>duurzaam, energieneutraal en klimaatbestendig</a:t>
            </a:r>
          </a:p>
        </p:txBody>
      </p:sp>
      <p:sp>
        <p:nvSpPr>
          <p:cNvPr id="3" name="Tijdelijke aanduiding voor inhoud 2">
            <a:extLst>
              <a:ext uri="{FF2B5EF4-FFF2-40B4-BE49-F238E27FC236}">
                <a16:creationId xmlns:a16="http://schemas.microsoft.com/office/drawing/2014/main" id="{60C4A5E3-8925-4129-9156-8623FDCFCBC6}"/>
              </a:ext>
            </a:extLst>
          </p:cNvPr>
          <p:cNvSpPr>
            <a:spLocks noGrp="1"/>
          </p:cNvSpPr>
          <p:nvPr>
            <p:ph idx="1"/>
          </p:nvPr>
        </p:nvSpPr>
        <p:spPr/>
        <p:txBody>
          <a:bodyPr numCol="2">
            <a:normAutofit/>
          </a:bodyPr>
          <a:lstStyle/>
          <a:p>
            <a:r>
              <a:rPr lang="nl-NL" sz="2400" dirty="0">
                <a:solidFill>
                  <a:schemeClr val="accent6">
                    <a:lumMod val="75000"/>
                  </a:schemeClr>
                </a:solidFill>
              </a:rPr>
              <a:t>pas duurzame energiebronnen aan op het open landschap van de Hoeksche Waard</a:t>
            </a:r>
          </a:p>
          <a:p>
            <a:r>
              <a:rPr lang="nl-NL" sz="2400" dirty="0">
                <a:solidFill>
                  <a:schemeClr val="accent6">
                    <a:lumMod val="75000"/>
                  </a:schemeClr>
                </a:solidFill>
              </a:rPr>
              <a:t>geen grote windmolens (horizonvervuiling)</a:t>
            </a:r>
          </a:p>
          <a:p>
            <a:r>
              <a:rPr lang="nl-NL" sz="2400" dirty="0">
                <a:solidFill>
                  <a:schemeClr val="accent6">
                    <a:lumMod val="75000"/>
                  </a:schemeClr>
                </a:solidFill>
              </a:rPr>
              <a:t>geen extreem grote zonneparken (verval van het agrarisch karakter)</a:t>
            </a:r>
          </a:p>
          <a:p>
            <a:r>
              <a:rPr lang="nl-NL" sz="2400" dirty="0">
                <a:solidFill>
                  <a:schemeClr val="accent6">
                    <a:lumMod val="75000"/>
                  </a:schemeClr>
                </a:solidFill>
              </a:rPr>
              <a:t>bijdragen aan nieuwe energie ontwikkelingen (kleinschalig)</a:t>
            </a:r>
          </a:p>
          <a:p>
            <a:r>
              <a:rPr lang="nl-NL" sz="2400" dirty="0">
                <a:solidFill>
                  <a:schemeClr val="accent6">
                    <a:lumMod val="75000"/>
                  </a:schemeClr>
                </a:solidFill>
              </a:rPr>
              <a:t>mogelijkheden gebruik van waterstof onderzoeken</a:t>
            </a:r>
          </a:p>
          <a:p>
            <a:r>
              <a:rPr lang="nl-NL" sz="2400" dirty="0">
                <a:solidFill>
                  <a:schemeClr val="accent6">
                    <a:lumMod val="75000"/>
                  </a:schemeClr>
                </a:solidFill>
              </a:rPr>
              <a:t>stimuleren zonnepanelen op daken</a:t>
            </a:r>
          </a:p>
          <a:p>
            <a:pPr lvl="1"/>
            <a:r>
              <a:rPr lang="nl-NL" dirty="0">
                <a:solidFill>
                  <a:schemeClr val="accent6">
                    <a:lumMod val="75000"/>
                  </a:schemeClr>
                </a:solidFill>
              </a:rPr>
              <a:t>bij nieuwbouw standaard</a:t>
            </a:r>
          </a:p>
          <a:p>
            <a:r>
              <a:rPr lang="nl-NL" sz="2400" dirty="0">
                <a:solidFill>
                  <a:schemeClr val="accent6">
                    <a:lumMod val="75000"/>
                  </a:schemeClr>
                </a:solidFill>
              </a:rPr>
              <a:t>slim gebruik maken van energie</a:t>
            </a:r>
          </a:p>
          <a:p>
            <a:pPr lvl="1"/>
            <a:r>
              <a:rPr lang="nl-NL" dirty="0">
                <a:solidFill>
                  <a:schemeClr val="accent6">
                    <a:lumMod val="75000"/>
                  </a:schemeClr>
                </a:solidFill>
              </a:rPr>
              <a:t>warmte opwekkers en warmte verbruikers aan elkaar koppelen</a:t>
            </a:r>
          </a:p>
          <a:p>
            <a:pPr lvl="1"/>
            <a:r>
              <a:rPr lang="nl-NL" dirty="0">
                <a:solidFill>
                  <a:schemeClr val="accent6">
                    <a:lumMod val="75000"/>
                  </a:schemeClr>
                </a:solidFill>
              </a:rPr>
              <a:t>etc.</a:t>
            </a:r>
          </a:p>
          <a:p>
            <a:r>
              <a:rPr lang="nl-NL" sz="2400" b="1" dirty="0">
                <a:solidFill>
                  <a:schemeClr val="accent6">
                    <a:lumMod val="75000"/>
                  </a:schemeClr>
                </a:solidFill>
              </a:rPr>
              <a:t>klimaat adaptatie (extreme klimaat omstandigheden)</a:t>
            </a:r>
          </a:p>
        </p:txBody>
      </p:sp>
    </p:spTree>
    <p:extLst>
      <p:ext uri="{BB962C8B-B14F-4D97-AF65-F5344CB8AC3E}">
        <p14:creationId xmlns:p14="http://schemas.microsoft.com/office/powerpoint/2010/main" val="93653084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529E66-157E-4D30-9173-5E035AB9238A}"/>
              </a:ext>
            </a:extLst>
          </p:cNvPr>
          <p:cNvSpPr>
            <a:spLocks noGrp="1"/>
          </p:cNvSpPr>
          <p:nvPr>
            <p:ph type="title"/>
          </p:nvPr>
        </p:nvSpPr>
        <p:spPr/>
        <p:txBody>
          <a:bodyPr/>
          <a:lstStyle/>
          <a:p>
            <a:r>
              <a:rPr lang="nl-NL" dirty="0">
                <a:solidFill>
                  <a:schemeClr val="bg1"/>
                </a:solidFill>
              </a:rPr>
              <a:t>vitale dorpen en een actieve samenleving</a:t>
            </a:r>
          </a:p>
        </p:txBody>
      </p:sp>
      <p:sp>
        <p:nvSpPr>
          <p:cNvPr id="3" name="Tijdelijke aanduiding voor inhoud 2">
            <a:extLst>
              <a:ext uri="{FF2B5EF4-FFF2-40B4-BE49-F238E27FC236}">
                <a16:creationId xmlns:a16="http://schemas.microsoft.com/office/drawing/2014/main" id="{63637E07-CA75-4A57-814A-DD4451D85D0D}"/>
              </a:ext>
            </a:extLst>
          </p:cNvPr>
          <p:cNvSpPr>
            <a:spLocks noGrp="1"/>
          </p:cNvSpPr>
          <p:nvPr>
            <p:ph idx="1"/>
          </p:nvPr>
        </p:nvSpPr>
        <p:spPr/>
        <p:txBody>
          <a:bodyPr>
            <a:normAutofit/>
          </a:bodyPr>
          <a:lstStyle/>
          <a:p>
            <a:pPr marL="0" indent="0" algn="just">
              <a:buNone/>
            </a:pPr>
            <a:r>
              <a:rPr lang="nl-NL" dirty="0">
                <a:solidFill>
                  <a:schemeClr val="bg1"/>
                </a:solidFill>
              </a:rPr>
              <a:t>Onze visie is dat Hoeksche Waard een gemeente is waar iedereen gelijke kansen heeft, een inclusieve samenleving met een onderlinge ondersteuning van doelgroepen die dit nodig hebben. </a:t>
            </a:r>
          </a:p>
          <a:p>
            <a:pPr algn="just"/>
            <a:r>
              <a:rPr lang="nl-NL" dirty="0">
                <a:solidFill>
                  <a:schemeClr val="bg1"/>
                </a:solidFill>
              </a:rPr>
              <a:t>voldoende woonruimte voor alle doelgroepen</a:t>
            </a:r>
          </a:p>
          <a:p>
            <a:r>
              <a:rPr lang="nl-NL" dirty="0">
                <a:solidFill>
                  <a:schemeClr val="bg1"/>
                </a:solidFill>
              </a:rPr>
              <a:t>voldoende oog voor veiligheid, vanuit de overheid en door het stimuleren van onderlinge betrokkenheid onder de burgers</a:t>
            </a:r>
          </a:p>
          <a:p>
            <a:r>
              <a:rPr lang="nl-NL" dirty="0">
                <a:solidFill>
                  <a:schemeClr val="bg1"/>
                </a:solidFill>
              </a:rPr>
              <a:t>voldoende vertier voor alle doelgroepen, waarbij burger initiatief gesteund wordt vanuit de gemeente</a:t>
            </a:r>
          </a:p>
        </p:txBody>
      </p:sp>
    </p:spTree>
    <p:extLst>
      <p:ext uri="{BB962C8B-B14F-4D97-AF65-F5344CB8AC3E}">
        <p14:creationId xmlns:p14="http://schemas.microsoft.com/office/powerpoint/2010/main" val="284161255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529E66-157E-4D30-9173-5E035AB9238A}"/>
              </a:ext>
            </a:extLst>
          </p:cNvPr>
          <p:cNvSpPr>
            <a:spLocks noGrp="1"/>
          </p:cNvSpPr>
          <p:nvPr>
            <p:ph type="title"/>
          </p:nvPr>
        </p:nvSpPr>
        <p:spPr/>
        <p:txBody>
          <a:bodyPr/>
          <a:lstStyle/>
          <a:p>
            <a:r>
              <a:rPr lang="nl-NL" dirty="0">
                <a:solidFill>
                  <a:schemeClr val="accent6">
                    <a:lumMod val="75000"/>
                  </a:schemeClr>
                </a:solidFill>
              </a:rPr>
              <a:t>vitale dorpen en een actieve samenleving</a:t>
            </a:r>
          </a:p>
        </p:txBody>
      </p:sp>
      <p:sp>
        <p:nvSpPr>
          <p:cNvPr id="3" name="Tijdelijke aanduiding voor inhoud 2">
            <a:extLst>
              <a:ext uri="{FF2B5EF4-FFF2-40B4-BE49-F238E27FC236}">
                <a16:creationId xmlns:a16="http://schemas.microsoft.com/office/drawing/2014/main" id="{63637E07-CA75-4A57-814A-DD4451D85D0D}"/>
              </a:ext>
            </a:extLst>
          </p:cNvPr>
          <p:cNvSpPr>
            <a:spLocks noGrp="1"/>
          </p:cNvSpPr>
          <p:nvPr>
            <p:ph idx="1"/>
          </p:nvPr>
        </p:nvSpPr>
        <p:spPr/>
        <p:txBody>
          <a:bodyPr numCol="2">
            <a:normAutofit/>
          </a:bodyPr>
          <a:lstStyle/>
          <a:p>
            <a:r>
              <a:rPr lang="nl-NL" sz="2400" dirty="0">
                <a:solidFill>
                  <a:schemeClr val="accent6">
                    <a:lumMod val="75000"/>
                  </a:schemeClr>
                </a:solidFill>
              </a:rPr>
              <a:t>saamhorigheid</a:t>
            </a:r>
          </a:p>
          <a:p>
            <a:r>
              <a:rPr lang="nl-NL" sz="2400" dirty="0">
                <a:solidFill>
                  <a:schemeClr val="accent6">
                    <a:lumMod val="75000"/>
                  </a:schemeClr>
                </a:solidFill>
              </a:rPr>
              <a:t>eenzaamheid tegengaan</a:t>
            </a:r>
          </a:p>
          <a:p>
            <a:r>
              <a:rPr lang="nl-NL" sz="2400" dirty="0">
                <a:solidFill>
                  <a:schemeClr val="accent6">
                    <a:lumMod val="75000"/>
                  </a:schemeClr>
                </a:solidFill>
              </a:rPr>
              <a:t>welzijn bevorderen</a:t>
            </a:r>
          </a:p>
          <a:p>
            <a:r>
              <a:rPr lang="nl-NL" sz="2400" dirty="0">
                <a:solidFill>
                  <a:schemeClr val="accent6">
                    <a:lumMod val="75000"/>
                  </a:schemeClr>
                </a:solidFill>
              </a:rPr>
              <a:t>huisvesting in hofjes: intensieve contacten</a:t>
            </a:r>
          </a:p>
          <a:p>
            <a:r>
              <a:rPr lang="nl-NL" sz="2400" dirty="0">
                <a:solidFill>
                  <a:schemeClr val="accent6">
                    <a:lumMod val="75000"/>
                  </a:schemeClr>
                </a:solidFill>
              </a:rPr>
              <a:t>huisvesting voor starters</a:t>
            </a:r>
          </a:p>
          <a:p>
            <a:r>
              <a:rPr lang="nl-NL" sz="2400" dirty="0">
                <a:solidFill>
                  <a:schemeClr val="accent6">
                    <a:lumMod val="75000"/>
                  </a:schemeClr>
                </a:solidFill>
              </a:rPr>
              <a:t>duurzaam bouwen</a:t>
            </a:r>
          </a:p>
          <a:p>
            <a:r>
              <a:rPr lang="nl-NL" sz="2400" dirty="0">
                <a:solidFill>
                  <a:schemeClr val="accent6">
                    <a:lumMod val="75000"/>
                  </a:schemeClr>
                </a:solidFill>
              </a:rPr>
              <a:t>geen hoogbouw</a:t>
            </a:r>
          </a:p>
          <a:p>
            <a:endParaRPr lang="nl-NL" sz="2400" dirty="0">
              <a:solidFill>
                <a:schemeClr val="accent6">
                  <a:lumMod val="75000"/>
                </a:schemeClr>
              </a:solidFill>
            </a:endParaRPr>
          </a:p>
          <a:p>
            <a:r>
              <a:rPr lang="nl-NL" sz="2400" dirty="0">
                <a:solidFill>
                  <a:schemeClr val="accent6">
                    <a:lumMod val="75000"/>
                  </a:schemeClr>
                </a:solidFill>
              </a:rPr>
              <a:t>uitgaansgelegenheden voor jongeren</a:t>
            </a:r>
          </a:p>
          <a:p>
            <a:r>
              <a:rPr lang="nl-NL" sz="2400" dirty="0">
                <a:solidFill>
                  <a:schemeClr val="accent6">
                    <a:lumMod val="75000"/>
                  </a:schemeClr>
                </a:solidFill>
              </a:rPr>
              <a:t>extra politiepost aan noordoost kant</a:t>
            </a:r>
          </a:p>
          <a:p>
            <a:r>
              <a:rPr lang="nl-NL" sz="2400" dirty="0">
                <a:solidFill>
                  <a:schemeClr val="accent6">
                    <a:lumMod val="75000"/>
                  </a:schemeClr>
                </a:solidFill>
              </a:rPr>
              <a:t>(sport)verenigingen stimuleren</a:t>
            </a:r>
          </a:p>
          <a:p>
            <a:endParaRPr lang="nl-NL" dirty="0">
              <a:solidFill>
                <a:schemeClr val="accent6">
                  <a:lumMod val="75000"/>
                </a:schemeClr>
              </a:solidFill>
            </a:endParaRPr>
          </a:p>
        </p:txBody>
      </p:sp>
    </p:spTree>
    <p:extLst>
      <p:ext uri="{BB962C8B-B14F-4D97-AF65-F5344CB8AC3E}">
        <p14:creationId xmlns:p14="http://schemas.microsoft.com/office/powerpoint/2010/main" val="102728991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2253BA-C830-4FCE-8233-47BFEB48AA49}"/>
              </a:ext>
            </a:extLst>
          </p:cNvPr>
          <p:cNvSpPr>
            <a:spLocks noGrp="1"/>
          </p:cNvSpPr>
          <p:nvPr>
            <p:ph type="title"/>
          </p:nvPr>
        </p:nvSpPr>
        <p:spPr/>
        <p:txBody>
          <a:bodyPr/>
          <a:lstStyle/>
          <a:p>
            <a:r>
              <a:rPr lang="nl-NL" dirty="0">
                <a:solidFill>
                  <a:schemeClr val="bg1"/>
                </a:solidFill>
              </a:rPr>
              <a:t>duurzame, innovatieve landbouw</a:t>
            </a:r>
          </a:p>
        </p:txBody>
      </p:sp>
      <p:sp>
        <p:nvSpPr>
          <p:cNvPr id="3" name="Tijdelijke aanduiding voor inhoud 2">
            <a:extLst>
              <a:ext uri="{FF2B5EF4-FFF2-40B4-BE49-F238E27FC236}">
                <a16:creationId xmlns:a16="http://schemas.microsoft.com/office/drawing/2014/main" id="{7D3A5281-8945-4B02-B527-33C55DECBC16}"/>
              </a:ext>
            </a:extLst>
          </p:cNvPr>
          <p:cNvSpPr>
            <a:spLocks noGrp="1"/>
          </p:cNvSpPr>
          <p:nvPr>
            <p:ph idx="1"/>
          </p:nvPr>
        </p:nvSpPr>
        <p:spPr/>
        <p:txBody>
          <a:bodyPr/>
          <a:lstStyle/>
          <a:p>
            <a:pPr marL="0" indent="0" algn="just">
              <a:buNone/>
            </a:pPr>
            <a:r>
              <a:rPr lang="nl-NL" dirty="0">
                <a:solidFill>
                  <a:schemeClr val="bg1"/>
                </a:solidFill>
              </a:rPr>
              <a:t>Onze visie is dat landbouw bijdraagt aan de onderwerpen duurzaam, energieneutraal en klimaatbestendig. </a:t>
            </a:r>
          </a:p>
          <a:p>
            <a:r>
              <a:rPr lang="nl-NL" dirty="0">
                <a:solidFill>
                  <a:schemeClr val="bg1"/>
                </a:solidFill>
              </a:rPr>
              <a:t>stimuleren van innovaties in de landbouw</a:t>
            </a:r>
          </a:p>
          <a:p>
            <a:r>
              <a:rPr lang="nl-NL" dirty="0">
                <a:solidFill>
                  <a:schemeClr val="bg1"/>
                </a:solidFill>
              </a:rPr>
              <a:t>ontmoedigen van intensieve landbouw en veehouderij</a:t>
            </a:r>
          </a:p>
          <a:p>
            <a:r>
              <a:rPr lang="nl-NL" dirty="0">
                <a:solidFill>
                  <a:schemeClr val="bg1"/>
                </a:solidFill>
              </a:rPr>
              <a:t>vestigingsklimaat hierop baseren</a:t>
            </a:r>
          </a:p>
          <a:p>
            <a:endParaRPr lang="nl-NL" dirty="0">
              <a:solidFill>
                <a:schemeClr val="bg1"/>
              </a:solidFill>
            </a:endParaRPr>
          </a:p>
        </p:txBody>
      </p:sp>
    </p:spTree>
    <p:extLst>
      <p:ext uri="{BB962C8B-B14F-4D97-AF65-F5344CB8AC3E}">
        <p14:creationId xmlns:p14="http://schemas.microsoft.com/office/powerpoint/2010/main" val="400690511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2253BA-C830-4FCE-8233-47BFEB48AA49}"/>
              </a:ext>
            </a:extLst>
          </p:cNvPr>
          <p:cNvSpPr>
            <a:spLocks noGrp="1"/>
          </p:cNvSpPr>
          <p:nvPr>
            <p:ph type="title"/>
          </p:nvPr>
        </p:nvSpPr>
        <p:spPr/>
        <p:txBody>
          <a:bodyPr/>
          <a:lstStyle/>
          <a:p>
            <a:r>
              <a:rPr lang="nl-NL" dirty="0">
                <a:solidFill>
                  <a:schemeClr val="accent6">
                    <a:lumMod val="75000"/>
                  </a:schemeClr>
                </a:solidFill>
              </a:rPr>
              <a:t>duurzame, innovatieve landbouw</a:t>
            </a:r>
          </a:p>
        </p:txBody>
      </p:sp>
      <p:sp>
        <p:nvSpPr>
          <p:cNvPr id="3" name="Tijdelijke aanduiding voor inhoud 2">
            <a:extLst>
              <a:ext uri="{FF2B5EF4-FFF2-40B4-BE49-F238E27FC236}">
                <a16:creationId xmlns:a16="http://schemas.microsoft.com/office/drawing/2014/main" id="{7D3A5281-8945-4B02-B527-33C55DECBC16}"/>
              </a:ext>
            </a:extLst>
          </p:cNvPr>
          <p:cNvSpPr>
            <a:spLocks noGrp="1"/>
          </p:cNvSpPr>
          <p:nvPr>
            <p:ph idx="1"/>
          </p:nvPr>
        </p:nvSpPr>
        <p:spPr/>
        <p:txBody>
          <a:bodyPr/>
          <a:lstStyle/>
          <a:p>
            <a:r>
              <a:rPr lang="nl-NL" dirty="0">
                <a:solidFill>
                  <a:schemeClr val="accent6">
                    <a:lumMod val="75000"/>
                  </a:schemeClr>
                </a:solidFill>
              </a:rPr>
              <a:t>Bestaande landbouw verduurzamen</a:t>
            </a:r>
          </a:p>
          <a:p>
            <a:r>
              <a:rPr lang="nl-NL" dirty="0">
                <a:solidFill>
                  <a:schemeClr val="accent6">
                    <a:lumMod val="75000"/>
                  </a:schemeClr>
                </a:solidFill>
              </a:rPr>
              <a:t>Lokale kringloop (verbouwen, verwerken en verkopen binnen de HW)</a:t>
            </a:r>
          </a:p>
          <a:p>
            <a:r>
              <a:rPr lang="nl-NL" dirty="0">
                <a:solidFill>
                  <a:schemeClr val="accent6">
                    <a:lumMod val="75000"/>
                  </a:schemeClr>
                </a:solidFill>
              </a:rPr>
              <a:t>Geen megastallen</a:t>
            </a:r>
          </a:p>
          <a:p>
            <a:r>
              <a:rPr lang="nl-NL" dirty="0">
                <a:solidFill>
                  <a:schemeClr val="accent6">
                    <a:lumMod val="75000"/>
                  </a:schemeClr>
                </a:solidFill>
              </a:rPr>
              <a:t>Verpakkingsvrije winkel (met lokale producten)</a:t>
            </a:r>
          </a:p>
          <a:p>
            <a:r>
              <a:rPr lang="nl-NL" dirty="0">
                <a:solidFill>
                  <a:schemeClr val="accent6">
                    <a:lumMod val="75000"/>
                  </a:schemeClr>
                </a:solidFill>
              </a:rPr>
              <a:t>Vergunningen kaders</a:t>
            </a:r>
          </a:p>
          <a:p>
            <a:endParaRPr lang="nl-NL" dirty="0">
              <a:solidFill>
                <a:schemeClr val="accent6">
                  <a:lumMod val="75000"/>
                </a:schemeClr>
              </a:solidFill>
            </a:endParaRPr>
          </a:p>
          <a:p>
            <a:endParaRPr lang="nl-NL" dirty="0">
              <a:solidFill>
                <a:schemeClr val="accent6">
                  <a:lumMod val="75000"/>
                </a:schemeClr>
              </a:solidFill>
            </a:endParaRPr>
          </a:p>
        </p:txBody>
      </p:sp>
    </p:spTree>
    <p:extLst>
      <p:ext uri="{BB962C8B-B14F-4D97-AF65-F5344CB8AC3E}">
        <p14:creationId xmlns:p14="http://schemas.microsoft.com/office/powerpoint/2010/main" val="419517396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4830</TotalTime>
  <Words>1517</Words>
  <Application>Microsoft Office PowerPoint</Application>
  <PresentationFormat>Breedbeeld</PresentationFormat>
  <Paragraphs>131</Paragraphs>
  <Slides>18</Slides>
  <Notes>10</Notes>
  <HiddenSlides>5</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Calibri Light</vt:lpstr>
      <vt:lpstr>Kantoorthema</vt:lpstr>
      <vt:lpstr>Tafel 1</vt:lpstr>
      <vt:lpstr>sterke en aangename omgevingskwaliteit</vt:lpstr>
      <vt:lpstr>sterke en aangename omgevingskwaliteit</vt:lpstr>
      <vt:lpstr>duurzaam, energieneutraal en klimaatbestendig</vt:lpstr>
      <vt:lpstr>duurzaam, energieneutraal en klimaatbestendig</vt:lpstr>
      <vt:lpstr>vitale dorpen en een actieve samenleving</vt:lpstr>
      <vt:lpstr>vitale dorpen en een actieve samenleving</vt:lpstr>
      <vt:lpstr>duurzame, innovatieve landbouw</vt:lpstr>
      <vt:lpstr>duurzame, innovatieve landbouw</vt:lpstr>
      <vt:lpstr>bereikbaar, nabij en toegankelijk</vt:lpstr>
      <vt:lpstr>bereikbaar, nabij en toegankelijk</vt:lpstr>
      <vt:lpstr>vitaal economisch klimaat</vt:lpstr>
      <vt:lpstr>vitaal economisch klimaat</vt:lpstr>
      <vt:lpstr>Reacties</vt:lpstr>
      <vt:lpstr>behouden</vt:lpstr>
      <vt:lpstr>De Hoeksche Waard is een uniek open landelijk en agrarisch gebied, waar het heel aangenaam wonen is. Daar moet men zuinig mee omgaan.</vt:lpstr>
      <vt:lpstr>Vervolg</vt:lpstr>
      <vt:lpstr>Tekortkoming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Tafel 1</dc:title>
  <dc:creator>Mirjam de Bruin</dc:creator>
  <cp:lastModifiedBy>Mirjam de Bruin</cp:lastModifiedBy>
  <cp:revision>36</cp:revision>
  <dcterms:created xsi:type="dcterms:W3CDTF">2019-03-08T08:28:57Z</dcterms:created>
  <dcterms:modified xsi:type="dcterms:W3CDTF">2019-04-09T14:27:44Z</dcterms:modified>
</cp:coreProperties>
</file>