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70" r:id="rId7"/>
    <p:sldId id="271" r:id="rId8"/>
    <p:sldId id="279" r:id="rId9"/>
    <p:sldId id="280" r:id="rId10"/>
    <p:sldId id="281" r:id="rId11"/>
    <p:sldId id="282" r:id="rId12"/>
    <p:sldId id="283" r:id="rId13"/>
    <p:sldId id="284" r:id="rId14"/>
    <p:sldId id="261" r:id="rId15"/>
    <p:sldId id="267" r:id="rId16"/>
    <p:sldId id="268" r:id="rId17"/>
    <p:sldId id="285" r:id="rId18"/>
    <p:sldId id="286" r:id="rId19"/>
    <p:sldId id="277" r:id="rId20"/>
    <p:sldId id="266" r:id="rId21"/>
    <p:sldId id="265" r:id="rId22"/>
    <p:sldId id="276" r:id="rId23"/>
    <p:sldId id="263" r:id="rId24"/>
    <p:sldId id="287" r:id="rId25"/>
    <p:sldId id="272" r:id="rId26"/>
    <p:sldId id="275" r:id="rId27"/>
    <p:sldId id="269" r:id="rId28"/>
    <p:sldId id="274" r:id="rId29"/>
    <p:sldId id="264" r:id="rId30"/>
    <p:sldId id="273" r:id="rId31"/>
    <p:sldId id="278" r:id="rId3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0" autoAdjust="0"/>
    <p:restoredTop sz="94660" autoAdjust="0"/>
  </p:normalViewPr>
  <p:slideViewPr>
    <p:cSldViewPr snapToGrid="0">
      <p:cViewPr varScale="1">
        <p:scale>
          <a:sx n="77" d="100"/>
          <a:sy n="77" d="100"/>
        </p:scale>
        <p:origin x="126" y="3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8480F-52CC-48B2-BC75-9EF4C91DC55E}" type="datetimeFigureOut">
              <a:rPr lang="nl-NL" smtClean="0"/>
              <a:t>9-5-2019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105C0-973C-445D-9FA6-F8A417769A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7219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84EA-6729-4F46-A213-FF434BAE8481}" type="datetimeFigureOut">
              <a:rPr lang="nl-NL" smtClean="0"/>
              <a:t>9-5-2019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5291-3104-4E88-B18B-0A4DFACB55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7036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84EA-6729-4F46-A213-FF434BAE8481}" type="datetimeFigureOut">
              <a:rPr lang="nl-NL" smtClean="0"/>
              <a:t>9-5-2019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5291-3104-4E88-B18B-0A4DFACB55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648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84EA-6729-4F46-A213-FF434BAE8481}" type="datetimeFigureOut">
              <a:rPr lang="nl-NL" smtClean="0"/>
              <a:t>9-5-2019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5291-3104-4E88-B18B-0A4DFACB55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9911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84EA-6729-4F46-A213-FF434BAE8481}" type="datetimeFigureOut">
              <a:rPr lang="nl-NL" smtClean="0"/>
              <a:t>9-5-2019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5291-3104-4E88-B18B-0A4DFACB55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158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84EA-6729-4F46-A213-FF434BAE8481}" type="datetimeFigureOut">
              <a:rPr lang="nl-NL" smtClean="0"/>
              <a:t>9-5-2019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5291-3104-4E88-B18B-0A4DFACB55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4109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84EA-6729-4F46-A213-FF434BAE8481}" type="datetimeFigureOut">
              <a:rPr lang="nl-NL" smtClean="0"/>
              <a:t>9-5-2019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5291-3104-4E88-B18B-0A4DFACB55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0628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84EA-6729-4F46-A213-FF434BAE8481}" type="datetimeFigureOut">
              <a:rPr lang="nl-NL" smtClean="0"/>
              <a:t>9-5-2019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5291-3104-4E88-B18B-0A4DFACB55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1027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84EA-6729-4F46-A213-FF434BAE8481}" type="datetimeFigureOut">
              <a:rPr lang="nl-NL" smtClean="0"/>
              <a:t>9-5-2019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5291-3104-4E88-B18B-0A4DFACB55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5693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84EA-6729-4F46-A213-FF434BAE8481}" type="datetimeFigureOut">
              <a:rPr lang="nl-NL" smtClean="0"/>
              <a:t>9-5-2019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5291-3104-4E88-B18B-0A4DFACB55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2165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84EA-6729-4F46-A213-FF434BAE8481}" type="datetimeFigureOut">
              <a:rPr lang="nl-NL" smtClean="0"/>
              <a:t>9-5-2019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5291-3104-4E88-B18B-0A4DFACB55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5658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84EA-6729-4F46-A213-FF434BAE8481}" type="datetimeFigureOut">
              <a:rPr lang="nl-NL" smtClean="0"/>
              <a:t>9-5-2019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5291-3104-4E88-B18B-0A4DFACB55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2575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884EA-6729-4F46-A213-FF434BAE8481}" type="datetimeFigureOut">
              <a:rPr lang="nl-NL" smtClean="0"/>
              <a:t>9-5-2019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95291-3104-4E88-B18B-0A4DFACB55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379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488515"/>
            <a:ext cx="9144000" cy="1903956"/>
          </a:xfrm>
        </p:spPr>
        <p:txBody>
          <a:bodyPr>
            <a:normAutofit/>
          </a:bodyPr>
          <a:lstStyle/>
          <a:p>
            <a:r>
              <a:rPr lang="nl-NL" dirty="0" smtClean="0"/>
              <a:t>Bijdrage </a:t>
            </a:r>
            <a:r>
              <a:rPr lang="nl-NL" dirty="0" smtClean="0"/>
              <a:t>Tafel Tien </a:t>
            </a:r>
            <a:r>
              <a:rPr lang="nl-NL" dirty="0" smtClean="0"/>
              <a:t>aan </a:t>
            </a:r>
            <a:r>
              <a:rPr lang="nl-NL" dirty="0" smtClean="0"/>
              <a:t>Waardmakers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724416" y="3469711"/>
            <a:ext cx="9031266" cy="2956142"/>
          </a:xfrm>
        </p:spPr>
        <p:txBody>
          <a:bodyPr>
            <a:normAutofit/>
          </a:bodyPr>
          <a:lstStyle/>
          <a:p>
            <a:r>
              <a:rPr lang="nl-NL" dirty="0" smtClean="0"/>
              <a:t>Duurzaamheid in de Hoeksche </a:t>
            </a:r>
            <a:r>
              <a:rPr lang="nl-NL" dirty="0" smtClean="0"/>
              <a:t>Waard</a:t>
            </a:r>
          </a:p>
          <a:p>
            <a:r>
              <a:rPr lang="nl-NL" dirty="0" smtClean="0"/>
              <a:t>De samenleving</a:t>
            </a:r>
            <a:endParaRPr lang="nl-NL" dirty="0"/>
          </a:p>
          <a:p>
            <a:r>
              <a:rPr lang="nl-NL" dirty="0" smtClean="0"/>
              <a:t>Onze energie behoefte</a:t>
            </a:r>
          </a:p>
          <a:p>
            <a:r>
              <a:rPr lang="nl-NL" dirty="0" smtClean="0"/>
              <a:t>Onze woon/leef wensen</a:t>
            </a:r>
          </a:p>
          <a:p>
            <a:r>
              <a:rPr lang="nl-NL" dirty="0" smtClean="0"/>
              <a:t>Het landschap van de Hoeksche Waard</a:t>
            </a:r>
          </a:p>
          <a:p>
            <a:r>
              <a:rPr lang="nl-NL" dirty="0" smtClean="0"/>
              <a:t>De </a:t>
            </a:r>
            <a:r>
              <a:rPr lang="nl-NL" dirty="0"/>
              <a:t>H</a:t>
            </a:r>
            <a:r>
              <a:rPr lang="nl-NL" dirty="0" smtClean="0"/>
              <a:t>oeksche Waard is geen eiland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859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Waar gaat het ook alweer over?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dirty="0" smtClean="0"/>
              <a:t>Door de mens veroorzaakte klimaat verandering                              miljoen maal zo snel als de natuurlijke verandering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Oorzaak: uitstoot van broeikasgassen:</a:t>
            </a:r>
          </a:p>
          <a:p>
            <a:pPr marL="0" indent="0" algn="ctr">
              <a:buNone/>
            </a:pPr>
            <a:r>
              <a:rPr lang="nl-NL" dirty="0" smtClean="0"/>
              <a:t>CO2</a:t>
            </a:r>
          </a:p>
          <a:p>
            <a:pPr marL="0" indent="0" algn="ctr">
              <a:buNone/>
            </a:pPr>
            <a:r>
              <a:rPr lang="nl-NL" dirty="0" smtClean="0"/>
              <a:t>NH3</a:t>
            </a:r>
          </a:p>
          <a:p>
            <a:pPr marL="0" indent="0" algn="ctr">
              <a:buNone/>
            </a:pPr>
            <a:r>
              <a:rPr lang="nl-NL" dirty="0" smtClean="0"/>
              <a:t>Fijnstof</a:t>
            </a:r>
          </a:p>
          <a:p>
            <a:pPr marL="0" indent="0" algn="ctr">
              <a:buNone/>
            </a:pPr>
            <a:r>
              <a:rPr lang="nl-NL" dirty="0" smtClean="0"/>
              <a:t>Klimaat verandering terugbrengen naar het natuurlijke proces</a:t>
            </a:r>
            <a:r>
              <a:rPr lang="nl-NL" dirty="0" smtClean="0"/>
              <a:t>:</a:t>
            </a:r>
          </a:p>
          <a:p>
            <a:pPr marL="0" indent="0" algn="ctr">
              <a:buNone/>
            </a:pPr>
            <a:r>
              <a:rPr lang="nl-NL" dirty="0" smtClean="0"/>
              <a:t> </a:t>
            </a:r>
            <a:r>
              <a:rPr lang="nl-NL" dirty="0" smtClean="0"/>
              <a:t>stoppen met verbranden van fossiele brandstoffen.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97016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Hoe serieus nemen we dit?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dirty="0" smtClean="0"/>
              <a:t>David Wallace-Wells schrift in zijn recent verschenen boek</a:t>
            </a:r>
          </a:p>
          <a:p>
            <a:pPr marL="0" indent="0" algn="ctr">
              <a:buNone/>
            </a:pPr>
            <a:r>
              <a:rPr lang="nl-NL" dirty="0" smtClean="0"/>
              <a:t>De onbewoonbare aarde.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Meer dan de helft van alle CO2 die de afgelopen eeuwen </a:t>
            </a:r>
          </a:p>
          <a:p>
            <a:pPr marL="0" indent="0" algn="ctr">
              <a:buNone/>
            </a:pPr>
            <a:r>
              <a:rPr lang="nl-NL" dirty="0" smtClean="0"/>
              <a:t>is vrijgekomen door het gebruik van fossiele brandstoffen, </a:t>
            </a:r>
          </a:p>
          <a:p>
            <a:pPr marL="0" indent="0" algn="ctr">
              <a:buNone/>
            </a:pPr>
            <a:r>
              <a:rPr lang="nl-NL" dirty="0" smtClean="0"/>
              <a:t>is uitgestoten na het tekenen van het eerste klimaatverdrag </a:t>
            </a:r>
          </a:p>
          <a:p>
            <a:pPr marL="0" indent="0" algn="ctr">
              <a:buNone/>
            </a:pPr>
            <a:r>
              <a:rPr lang="nl-NL" dirty="0" smtClean="0"/>
              <a:t>van de Verenigde Naties in 1992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4962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Doelbewust?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We hebben dus meer CO</a:t>
            </a:r>
            <a:r>
              <a:rPr lang="nl-NL" dirty="0"/>
              <a:t>2</a:t>
            </a:r>
            <a:r>
              <a:rPr lang="nl-NL" dirty="0" smtClean="0"/>
              <a:t> uitgestoten, </a:t>
            </a:r>
          </a:p>
          <a:p>
            <a:pPr marL="0" indent="0" algn="ctr">
              <a:buNone/>
            </a:pPr>
            <a:r>
              <a:rPr lang="nl-NL" dirty="0" smtClean="0"/>
              <a:t>nadat we ons bewust waren van de kwalijke effecten ervan </a:t>
            </a:r>
          </a:p>
          <a:p>
            <a:pPr marL="0" indent="0" algn="ctr">
              <a:buNone/>
            </a:pPr>
            <a:r>
              <a:rPr lang="nl-NL" dirty="0" smtClean="0"/>
              <a:t>dan voor dat dat effect algemeen bekend werd.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sz="4000" dirty="0" smtClean="0"/>
              <a:t>Dom?</a:t>
            </a:r>
          </a:p>
          <a:p>
            <a:pPr marL="0" indent="0" algn="ctr">
              <a:buNone/>
            </a:pPr>
            <a:endParaRPr lang="nl-NL" sz="4000" dirty="0" smtClean="0"/>
          </a:p>
          <a:p>
            <a:pPr marL="0" indent="0" algn="ctr">
              <a:buNone/>
            </a:pPr>
            <a:r>
              <a:rPr lang="nl-NL" sz="2000" dirty="0" smtClean="0"/>
              <a:t>Een beetje wel ja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791322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Hoe CO2 productie te verminderen?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Leefstijl aanpassen (30% reductie van huiselijk gebruik)</a:t>
            </a:r>
          </a:p>
          <a:p>
            <a:pPr marL="0" indent="0" algn="ctr">
              <a:buNone/>
            </a:pPr>
            <a:r>
              <a:rPr lang="nl-NL" dirty="0" smtClean="0"/>
              <a:t>Wat denkt u van een extra trui?</a:t>
            </a:r>
          </a:p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Vliegverkeer verminderen (7% van wereldproductie)</a:t>
            </a:r>
          </a:p>
          <a:p>
            <a:pPr marL="0" indent="0" algn="ctr">
              <a:buNone/>
            </a:pPr>
            <a:r>
              <a:rPr lang="nl-NL" dirty="0" smtClean="0"/>
              <a:t>Wat denkt u van Hoeksche Waard vakantieland?</a:t>
            </a:r>
          </a:p>
          <a:p>
            <a:pPr marL="0" indent="0" algn="ctr">
              <a:buNone/>
            </a:pPr>
            <a:r>
              <a:rPr lang="nl-NL" dirty="0" smtClean="0"/>
              <a:t> </a:t>
            </a:r>
          </a:p>
          <a:p>
            <a:pPr marL="0" indent="0" algn="ctr">
              <a:buNone/>
            </a:pPr>
            <a:r>
              <a:rPr lang="nl-NL" dirty="0" smtClean="0"/>
              <a:t>Fossiele brandstoffen uitfaseren</a:t>
            </a:r>
          </a:p>
          <a:p>
            <a:pPr marL="0" indent="0" algn="ctr">
              <a:buNone/>
            </a:pPr>
            <a:r>
              <a:rPr lang="nl-NL" dirty="0" smtClean="0"/>
              <a:t>Wat vindt u van wind- zon- en geo-energie?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53173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Energiegebruik nu. (meting 2017)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3654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Elektriciteit 300.000 MWh</a:t>
            </a:r>
          </a:p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Vloeibare brandstoffen 100.000 ton</a:t>
            </a:r>
          </a:p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Gas 80miljoen M3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Geothermie nog niets</a:t>
            </a:r>
          </a:p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Waterstof  gering</a:t>
            </a:r>
          </a:p>
          <a:p>
            <a:pPr marL="0" indent="0" algn="ctr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4548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Energie gebruik in 2040</a:t>
            </a:r>
            <a:br>
              <a:rPr lang="nl-NL" dirty="0" smtClean="0"/>
            </a:br>
            <a:r>
              <a:rPr lang="nl-NL" dirty="0" smtClean="0"/>
              <a:t>reductie door bewustwording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Elektriciteit forse toename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Minerale oliën afname </a:t>
            </a:r>
          </a:p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Biobrandstoffen en alcohol toename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Gas: nog steeds niet alle huizen gasloos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Geothermie in alle nieuwe wijken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785193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Geringe flexibiliteit van zon en windenergie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nl-NL" dirty="0" smtClean="0"/>
              <a:t>Hoeveelheid zonuren en gunstige wind niet te reguleren</a:t>
            </a:r>
          </a:p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Ontwikkeling opslagmethoden elektrische energie.</a:t>
            </a:r>
          </a:p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Biobrandstof- en houtstook in centrales vereist nieuwe aanplant,</a:t>
            </a:r>
          </a:p>
          <a:p>
            <a:pPr marL="0" indent="0" algn="ctr">
              <a:buNone/>
            </a:pPr>
            <a:r>
              <a:rPr lang="nl-NL" dirty="0"/>
              <a:t>a</a:t>
            </a:r>
            <a:r>
              <a:rPr lang="nl-NL" dirty="0" smtClean="0"/>
              <a:t>nders is het niet duurzaam.</a:t>
            </a:r>
          </a:p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Regulatietechniek.</a:t>
            </a:r>
          </a:p>
          <a:p>
            <a:pPr marL="0" indent="0" algn="ctr">
              <a:buNone/>
            </a:pPr>
            <a:r>
              <a:rPr lang="nl-NL" dirty="0" smtClean="0"/>
              <a:t>Veel maatregelen liggen boven Hoeksche Waard niveau.</a:t>
            </a:r>
          </a:p>
          <a:p>
            <a:pPr marL="0" indent="0" algn="ctr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834088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Transport van elektrische energie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Lokaal en decentraal opwekken bevordert de flexibiliteit.</a:t>
            </a:r>
          </a:p>
          <a:p>
            <a:pPr marL="0" indent="0" algn="ctr">
              <a:buNone/>
            </a:pPr>
            <a:r>
              <a:rPr lang="nl-NL" dirty="0" smtClean="0"/>
              <a:t>b.v. P.V. panelen in drie windrichtingen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Decentrale </a:t>
            </a:r>
            <a:r>
              <a:rPr lang="nl-NL" dirty="0" smtClean="0"/>
              <a:t>opwek stelt andere eisen aan elektriciteitsnet </a:t>
            </a:r>
          </a:p>
          <a:p>
            <a:pPr marL="0" indent="0" algn="ctr">
              <a:buNone/>
            </a:pPr>
            <a:r>
              <a:rPr lang="nl-NL" dirty="0" smtClean="0"/>
              <a:t>ook in de Hoeksche Waard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Internationaal transport vangt lokaal pieken en dalen op.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775900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Geen biobrandstof of hout zonder herplanten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Groeiende bossen nemen CO2 op uitgegroeide bomen mogen </a:t>
            </a:r>
          </a:p>
          <a:p>
            <a:pPr marL="0" indent="0" algn="ctr">
              <a:buNone/>
            </a:pPr>
            <a:r>
              <a:rPr lang="nl-NL" dirty="0" smtClean="0"/>
              <a:t>worden gekapt op strikte voorwaarde van herplanten.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Cave fijnstof </a:t>
            </a:r>
          </a:p>
          <a:p>
            <a:pPr marL="0" indent="0" algn="ctr">
              <a:buNone/>
            </a:pPr>
            <a:r>
              <a:rPr lang="nl-NL" dirty="0" smtClean="0"/>
              <a:t> </a:t>
            </a:r>
            <a:r>
              <a:rPr lang="nl-NL" dirty="0" smtClean="0"/>
              <a:t>veroorzaakt door verbranding pallets en resthout </a:t>
            </a:r>
            <a:r>
              <a:rPr lang="nl-NL" dirty="0" smtClean="0"/>
              <a:t> </a:t>
            </a:r>
          </a:p>
          <a:p>
            <a:pPr marL="0" indent="0" algn="ctr">
              <a:buNone/>
            </a:pPr>
            <a:r>
              <a:rPr lang="nl-NL" dirty="0" smtClean="0"/>
              <a:t>Fijnstof</a:t>
            </a:r>
            <a:r>
              <a:rPr lang="nl-NL" dirty="0"/>
              <a:t> </a:t>
            </a:r>
            <a:r>
              <a:rPr lang="nl-NL" dirty="0" smtClean="0"/>
              <a:t>is s</a:t>
            </a:r>
            <a:r>
              <a:rPr lang="nl-NL" dirty="0" smtClean="0"/>
              <a:t>lecht </a:t>
            </a:r>
            <a:r>
              <a:rPr lang="nl-NL" dirty="0" smtClean="0"/>
              <a:t>voor onze longen</a:t>
            </a:r>
          </a:p>
          <a:p>
            <a:pPr marL="0" indent="0" algn="ctr">
              <a:buNone/>
            </a:pPr>
            <a:r>
              <a:rPr lang="nl-NL" dirty="0" smtClean="0"/>
              <a:t>Heeft n</a:t>
            </a:r>
            <a:r>
              <a:rPr lang="nl-NL" dirty="0" smtClean="0"/>
              <a:t>egatief effect </a:t>
            </a:r>
            <a:r>
              <a:rPr lang="nl-NL" dirty="0" smtClean="0"/>
              <a:t>op opwarming van de aarde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06495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Uitfaseren van fossiel gestookte centrales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dirty="0" smtClean="0"/>
              <a:t>In samenhang met vergroten van flexibiliteit: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Ontwikkelen opslagmethoden wind- en zonne-energie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Auto als rijdende batterij. Buurtbatterijen.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Elektriciteit</a:t>
            </a:r>
            <a:r>
              <a:rPr lang="nl-NL" dirty="0" smtClean="0">
                <a:sym typeface="Wingdings" panose="05000000000000000000" pitchFamily="2" charset="2"/>
              </a:rPr>
              <a:t>waterstof.</a:t>
            </a:r>
          </a:p>
          <a:p>
            <a:pPr marL="0" indent="0" algn="ctr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nl-NL" dirty="0" smtClean="0">
                <a:sym typeface="Wingdings" panose="05000000000000000000" pitchFamily="2" charset="2"/>
              </a:rPr>
              <a:t>Internationale samenwerking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323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14612"/>
          </a:xfrm>
        </p:spPr>
        <p:txBody>
          <a:bodyPr>
            <a:normAutofit/>
          </a:bodyPr>
          <a:lstStyle/>
          <a:p>
            <a:pPr algn="ctr"/>
            <a:r>
              <a:rPr lang="nl-NL" dirty="0" smtClean="0"/>
              <a:t>Duurzaamheid in de Hoeksche Waard</a:t>
            </a:r>
            <a:br>
              <a:rPr lang="nl-NL" dirty="0" smtClean="0"/>
            </a:br>
            <a:r>
              <a:rPr lang="nl-NL" dirty="0" smtClean="0"/>
              <a:t>Zo leven dat wij voldoende hebben</a:t>
            </a:r>
            <a:br>
              <a:rPr lang="nl-NL" dirty="0" smtClean="0"/>
            </a:br>
            <a:r>
              <a:rPr lang="nl-NL" dirty="0" smtClean="0"/>
              <a:t>en onze kleinkinderen ook.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630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Duurzame energie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Duurzaam wonen/leven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Duurzame landbouw</a:t>
            </a: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Duurzame recreatie</a:t>
            </a:r>
          </a:p>
          <a:p>
            <a:pPr marL="0" indent="0" algn="ctr">
              <a:buNone/>
            </a:pPr>
            <a:r>
              <a:rPr lang="nl-NL" dirty="0" smtClean="0"/>
              <a:t>Duurzaam </a:t>
            </a:r>
            <a:r>
              <a:rPr lang="nl-NL" dirty="0" smtClean="0"/>
              <a:t>vervoer</a:t>
            </a:r>
          </a:p>
          <a:p>
            <a:pPr marL="0" indent="0" algn="ctr">
              <a:buNone/>
            </a:pPr>
            <a:r>
              <a:rPr lang="nl-NL" dirty="0" smtClean="0"/>
              <a:t>biodiversiteit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890218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Opwek energie tot 2040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dirty="0" smtClean="0"/>
              <a:t>Onderzoek naar behoefte aan verschillende vormen van energie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Productie naar behoefte niet naar rentabiliteit 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Planning van grote projecten door gemeente/gemeenschap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Goot kapitaal</a:t>
            </a:r>
            <a:r>
              <a:rPr lang="nl-NL" dirty="0" smtClean="0"/>
              <a:t> </a:t>
            </a:r>
            <a:r>
              <a:rPr lang="nl-NL" dirty="0" smtClean="0"/>
              <a:t>pas toelaten als gemeenschap faalt.</a:t>
            </a:r>
          </a:p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Zorg dat minder draagkrachtigen niet achter blijven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7694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Bevolking als eigenaar van opwekken en transporteren van energie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dirty="0" smtClean="0"/>
              <a:t>In 2040 is 50% van de energieproductie en transport in handen van de bevolking van de Hoeksche Waard.</a:t>
            </a:r>
          </a:p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De bevolking is trots op eigen energieproductie en productiemiddelen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Negatieve houding t.o.v. renewable productie =&gt; positief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Deze houdingsverandering wordt bevorderd door lessen op scholen,</a:t>
            </a:r>
          </a:p>
          <a:p>
            <a:pPr marL="0" indent="0" algn="ctr">
              <a:buNone/>
            </a:pPr>
            <a:r>
              <a:rPr lang="nl-NL" dirty="0" smtClean="0"/>
              <a:t> voorlichting aan publiek en vaak directe acties.</a:t>
            </a:r>
          </a:p>
          <a:p>
            <a:pPr marL="0" indent="0" algn="ctr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57816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Hoeksche Waard Duurzaam en</a:t>
            </a:r>
            <a:br>
              <a:rPr lang="nl-NL" dirty="0" smtClean="0"/>
            </a:br>
            <a:r>
              <a:rPr lang="nl-NL" dirty="0" smtClean="0"/>
              <a:t>werkgroep duurzaamheid van HWL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dirty="0" smtClean="0"/>
              <a:t>Stellen expertise beschikbaar:</a:t>
            </a:r>
          </a:p>
          <a:p>
            <a:pPr marL="0" indent="0" algn="ctr">
              <a:buNone/>
            </a:pPr>
            <a:r>
              <a:rPr lang="nl-NL" dirty="0"/>
              <a:t>a</a:t>
            </a:r>
            <a:r>
              <a:rPr lang="nl-NL" dirty="0" smtClean="0"/>
              <a:t>ls</a:t>
            </a:r>
          </a:p>
          <a:p>
            <a:pPr marL="0" indent="0" algn="ctr">
              <a:buNone/>
            </a:pPr>
            <a:r>
              <a:rPr lang="nl-NL" dirty="0" smtClean="0"/>
              <a:t>Stimulator van de energietransitie.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Neutrale bron van informatie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Gangmaker voor particuliere initiatieven</a:t>
            </a:r>
          </a:p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Stimulator van deelname in grote projecten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560102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Het landschap van de Hoeksche Waard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dirty="0" smtClean="0"/>
              <a:t>Zorg voor ons landschap is zorg voor ons leef plezier.</a:t>
            </a:r>
          </a:p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Kenmerken behouden:</a:t>
            </a:r>
          </a:p>
          <a:p>
            <a:pPr marL="0" indent="0" algn="ctr">
              <a:buNone/>
            </a:pPr>
            <a:r>
              <a:rPr lang="nl-NL" dirty="0" smtClean="0"/>
              <a:t> Het weidse uitzicht, blauw groene dooradering, dijkenstructuur.</a:t>
            </a:r>
          </a:p>
          <a:p>
            <a:pPr marL="0" indent="0" algn="ctr">
              <a:buNone/>
            </a:pPr>
            <a:r>
              <a:rPr lang="nl-NL" dirty="0" smtClean="0"/>
              <a:t> Versterking biodiversiteit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Hoeksche Waard prominent onderdeel van de Delta Natuur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Randen lenen zich uitstekend voor cultuurnatuur en toerisme.                                                                                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628720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Versterking biodiversiteit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dirty="0" smtClean="0"/>
              <a:t>Doelen biodiversiteit en klimaat deels parallel.</a:t>
            </a:r>
          </a:p>
          <a:p>
            <a:pPr marL="0" indent="0" algn="ctr">
              <a:buNone/>
            </a:pPr>
            <a:r>
              <a:rPr lang="nl-NL" dirty="0" smtClean="0"/>
              <a:t>Meer groen neemt CO2 op</a:t>
            </a:r>
          </a:p>
          <a:p>
            <a:pPr marL="0" indent="0" algn="ctr">
              <a:buNone/>
            </a:pPr>
            <a:r>
              <a:rPr lang="nl-NL" dirty="0" smtClean="0"/>
              <a:t>Meer groen is kans voor biodiversiteit</a:t>
            </a:r>
          </a:p>
          <a:p>
            <a:pPr marL="0" indent="0" algn="ctr">
              <a:buNone/>
            </a:pPr>
            <a:r>
              <a:rPr lang="nl-NL" dirty="0" smtClean="0"/>
              <a:t>Geen biobrandstof zonder herplant</a:t>
            </a:r>
          </a:p>
          <a:p>
            <a:pPr marL="0" indent="0" algn="ctr">
              <a:buNone/>
            </a:pPr>
            <a:r>
              <a:rPr lang="nl-NL" dirty="0" smtClean="0"/>
              <a:t>Groeiende bomen nemen CO2 op</a:t>
            </a:r>
          </a:p>
          <a:p>
            <a:pPr marL="0" indent="0" algn="ctr">
              <a:buNone/>
            </a:pPr>
            <a:r>
              <a:rPr lang="nl-NL" dirty="0" smtClean="0"/>
              <a:t>Hoeksche Waard kent weids uitzicht</a:t>
            </a:r>
          </a:p>
          <a:p>
            <a:pPr marL="0" indent="0" algn="ctr">
              <a:buNone/>
            </a:pPr>
            <a:r>
              <a:rPr lang="nl-NL" dirty="0" smtClean="0"/>
              <a:t>Weids uitzicht betekent niet een kaal landschap</a:t>
            </a:r>
          </a:p>
          <a:p>
            <a:pPr marL="0" indent="0" algn="ctr">
              <a:buNone/>
            </a:pPr>
            <a:r>
              <a:rPr lang="nl-NL" dirty="0" smtClean="0"/>
              <a:t>Goed functionerende ecosystemen bevatten veel soorten</a:t>
            </a:r>
          </a:p>
          <a:p>
            <a:pPr marL="0" indent="0" algn="ctr">
              <a:buNone/>
            </a:pPr>
            <a:r>
              <a:rPr lang="nl-NL" dirty="0" smtClean="0"/>
              <a:t>Landbouw inpassen in een functionerend ecosysteem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622992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Herbestemming karakteristieke gebouwen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nl-NL" dirty="0" smtClean="0"/>
              <a:t>Oude boerderijen herbestemmen naar woningen,</a:t>
            </a:r>
          </a:p>
          <a:p>
            <a:pPr marL="0" indent="0" algn="ctr">
              <a:buNone/>
            </a:pPr>
            <a:r>
              <a:rPr lang="nl-NL" dirty="0"/>
              <a:t>s</a:t>
            </a:r>
            <a:r>
              <a:rPr lang="nl-NL" dirty="0" smtClean="0"/>
              <a:t>oms speciale woon/zorg instellingen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Kerken of kleineren fabriekspanden naar woon bestemming</a:t>
            </a:r>
          </a:p>
          <a:p>
            <a:pPr marL="0" indent="0" algn="ctr">
              <a:buNone/>
            </a:pPr>
            <a:r>
              <a:rPr lang="nl-NL" dirty="0"/>
              <a:t>o</a:t>
            </a:r>
            <a:r>
              <a:rPr lang="nl-NL" dirty="0" smtClean="0"/>
              <a:t>f sociale voorzieningen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Gaten in oude winkelstraten opvullen met hofjes voor ouderen </a:t>
            </a:r>
          </a:p>
          <a:p>
            <a:pPr marL="0" indent="0" algn="ctr">
              <a:buNone/>
            </a:pPr>
            <a:r>
              <a:rPr lang="nl-NL" dirty="0" smtClean="0"/>
              <a:t>of starters woningen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/>
              <a:t>K</a:t>
            </a:r>
            <a:r>
              <a:rPr lang="nl-NL" dirty="0" smtClean="0"/>
              <a:t>ijken naar open stukken of oude panden los van traditionele bestemmingen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949619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Zichtbare Energie Productie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Energie opwekkers, nieuwe elementen die in te passen zijn.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Natuurschade wordt gelijktijdig met de aanleg gecompenseerd.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Energie hub en instructiemogelijkheid aan de noordrand,</a:t>
            </a:r>
          </a:p>
          <a:p>
            <a:pPr marL="0" indent="0" algn="ctr">
              <a:buNone/>
            </a:pPr>
            <a:r>
              <a:rPr lang="nl-NL" dirty="0"/>
              <a:t>i</a:t>
            </a:r>
            <a:r>
              <a:rPr lang="nl-NL" dirty="0" smtClean="0"/>
              <a:t>npassen in de ontwikkeling van de Hoeksche Waard als </a:t>
            </a:r>
          </a:p>
          <a:p>
            <a:pPr marL="0" indent="0" algn="ctr">
              <a:buNone/>
            </a:pPr>
            <a:r>
              <a:rPr lang="nl-NL" dirty="0" smtClean="0"/>
              <a:t>Toeristentrekker.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558905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Energie landschap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dirty="0" smtClean="0"/>
              <a:t>Geen versnippering zoals met de glastuinbouw is gebeurd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/>
              <a:t>H</a:t>
            </a:r>
            <a:r>
              <a:rPr lang="nl-NL" dirty="0" smtClean="0"/>
              <a:t>uidige en in planning zijnde windmolens leveren voldoende capaciteit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Zonnepanelen op daken in totaal 383 ha.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Zonneweiden aan de noordrand tot maximaal 100 ha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Zonnemeer aan de zuidrand 20 ha</a:t>
            </a:r>
          </a:p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796172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Zonnepanelen op daken promoten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dirty="0" smtClean="0"/>
              <a:t>Nu de salderingsregeling is verlengd,                                                       extra inzetten op particuliere daken.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BTW teruggave zonnepanelen ook voor particulieren!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Postcode rozen geven 15 jaar belasting voordeel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Gezamenlijke aanschaf geeft kostenbesparing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8777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De </a:t>
            </a:r>
            <a:r>
              <a:rPr lang="nl-NL" dirty="0"/>
              <a:t>H</a:t>
            </a:r>
            <a:r>
              <a:rPr lang="nl-NL" dirty="0" smtClean="0"/>
              <a:t>oeksche Waard is geen eiland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dirty="0" smtClean="0"/>
              <a:t>Plaats Hoeksche Waard in duurzaam Nederland</a:t>
            </a:r>
          </a:p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Als de RES opgave van alle regio’s tezamen niet voldoende is,</a:t>
            </a:r>
          </a:p>
          <a:p>
            <a:pPr marL="0" indent="0" algn="ctr">
              <a:buNone/>
            </a:pPr>
            <a:r>
              <a:rPr lang="nl-NL" dirty="0" smtClean="0"/>
              <a:t> zal mogelijk de Hoeksche Waard worden aangesproken.</a:t>
            </a:r>
          </a:p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 </a:t>
            </a:r>
            <a:r>
              <a:rPr lang="nl-NL" dirty="0"/>
              <a:t>G</a:t>
            </a:r>
            <a:r>
              <a:rPr lang="nl-NL" dirty="0" smtClean="0"/>
              <a:t>elijktijdig met extra opdracht aan projecten,</a:t>
            </a:r>
            <a:endParaRPr lang="nl-NL" dirty="0"/>
          </a:p>
          <a:p>
            <a:pPr marL="0" indent="0" algn="ctr">
              <a:buNone/>
            </a:pPr>
            <a:r>
              <a:rPr lang="nl-NL" dirty="0"/>
              <a:t>d</a:t>
            </a:r>
            <a:r>
              <a:rPr lang="nl-NL" dirty="0" smtClean="0"/>
              <a:t>ient het milieu gecompenseerd te worden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2113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Duurzame energie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dirty="0" smtClean="0"/>
              <a:t>Welke en hoeveel energie is nodig in 2040?</a:t>
            </a:r>
          </a:p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Omzetting van fossiel naar renewable</a:t>
            </a:r>
          </a:p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Verminderen gebruik door verhoging milieu bewustzijn</a:t>
            </a:r>
          </a:p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Gaan andere RES regio’s een beroep doen op de H.W?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435055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pPr algn="ctr"/>
            <a:r>
              <a:rPr lang="nl-NL" dirty="0" smtClean="0"/>
              <a:t>Recreatie voor grootstedelijke randstad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dirty="0" smtClean="0"/>
              <a:t>Als we het vliegen aan de vogels overlaten, zullen meer toeristen          de Hoeksche Waard bezoeken.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Hiervoor moet de mobiliteit gefaciliteerd worden: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Fietspaden, rondje N 217, A 4 –zuid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Meer capaciteit op tunnels en bruggen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560402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Veel maatregelen liggen boven </a:t>
            </a:r>
            <a:br>
              <a:rPr lang="nl-NL" dirty="0" smtClean="0"/>
            </a:br>
            <a:r>
              <a:rPr lang="nl-NL" dirty="0" smtClean="0"/>
              <a:t>Hoeksche Waards niveau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dirty="0" smtClean="0"/>
              <a:t>Voor we starten goed onderzoek naar eigen mogelijkheden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Behoeften leidraad voor investeringen, niet winstverwachting.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Samenwerking in de regio kan mogelijkheden vergroten:</a:t>
            </a:r>
          </a:p>
          <a:p>
            <a:pPr marL="0" indent="0" algn="ctr">
              <a:buNone/>
            </a:pPr>
            <a:r>
              <a:rPr lang="nl-NL" dirty="0"/>
              <a:t>o</a:t>
            </a:r>
            <a:r>
              <a:rPr lang="nl-NL" dirty="0" smtClean="0"/>
              <a:t>pwek energie uit biomassa.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Samenwerking met industrie kan mogelijkheden vergroten:</a:t>
            </a:r>
          </a:p>
          <a:p>
            <a:pPr marL="0" indent="0" algn="ctr">
              <a:buNone/>
            </a:pPr>
            <a:r>
              <a:rPr lang="nl-NL" dirty="0"/>
              <a:t>w</a:t>
            </a:r>
            <a:r>
              <a:rPr lang="nl-NL" dirty="0" smtClean="0"/>
              <a:t>armtenet.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1410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Duurzaam wonen/leven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6653"/>
          </a:xfrm>
        </p:spPr>
        <p:txBody>
          <a:bodyPr/>
          <a:lstStyle/>
          <a:p>
            <a:pPr marL="0" indent="0" algn="ctr">
              <a:buNone/>
            </a:pPr>
            <a:r>
              <a:rPr lang="nl-NL" dirty="0" smtClean="0"/>
              <a:t>Nul op de meter: project w.g. Duurzaamheid van HWL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Bezuiniging t.o.v. huidig gebruik: Energie loket </a:t>
            </a:r>
          </a:p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 Zonne-energie van eigen dak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Gasloos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Geothermie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9834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De samenleving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nl-NL" dirty="0" smtClean="0"/>
              <a:t>De huidige kernen leefbaar houden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Identiteit en kleinschaligheid bewaren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Niet altijd meer of groter, wel uitbreidingen inpassen.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Sociale cohesie bevorderen horizontaal en verticaal.  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Bouwopgaaf van 3000 woningen voor niet-Hoeksche Waarders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Maatschappelijke zorg functie noodzakelijk</a:t>
            </a:r>
          </a:p>
          <a:p>
            <a:pPr marL="0" indent="0" algn="ctr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23151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Zorg en wonen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nl-NL" dirty="0" smtClean="0"/>
              <a:t>Voorkomen van hulpvraag door versterken sociale cohesie</a:t>
            </a:r>
            <a:r>
              <a:rPr lang="nl-NL" dirty="0" smtClean="0"/>
              <a:t>:</a:t>
            </a:r>
          </a:p>
          <a:p>
            <a:pPr marL="0" indent="0" algn="ctr">
              <a:buNone/>
            </a:pPr>
            <a:r>
              <a:rPr lang="nl-NL" dirty="0" smtClean="0"/>
              <a:t> </a:t>
            </a:r>
            <a:r>
              <a:rPr lang="nl-NL" dirty="0" smtClean="0"/>
              <a:t>verenigingsleven, familieverbanden 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Als zorg toch nodig is door ouderdom, handicap, chronische ziekte:</a:t>
            </a:r>
          </a:p>
          <a:p>
            <a:pPr marL="0" indent="0" algn="ctr">
              <a:buNone/>
            </a:pPr>
            <a:r>
              <a:rPr lang="nl-NL" dirty="0" smtClean="0"/>
              <a:t>Mantelzorg, thuiszorg, geestelijke en lichamelijk gezondheidzorg </a:t>
            </a:r>
          </a:p>
          <a:p>
            <a:pPr marL="0" indent="0" algn="ctr">
              <a:buNone/>
            </a:pPr>
            <a:r>
              <a:rPr lang="nl-NL" dirty="0" smtClean="0"/>
              <a:t>bereikbaar in de vorm die bij ieder individu past 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Woning aanpassing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Speciale Woon/zorg instellingen                                                                        </a:t>
            </a:r>
          </a:p>
          <a:p>
            <a:pPr marL="0" indent="0" algn="ctr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479127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Zorg aan huis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dirty="0" smtClean="0"/>
              <a:t>Bestaande gesubsidieerde organisaties voor complexe thuiszorg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Zelfstandige thuiszorger die voor eigen risico zorg aanbiedt. </a:t>
            </a:r>
          </a:p>
          <a:p>
            <a:pPr marL="0" indent="0" algn="ctr">
              <a:buNone/>
            </a:pPr>
            <a:r>
              <a:rPr lang="nl-NL" dirty="0" smtClean="0"/>
              <a:t>Kan ook sociale banden versterken of herstellen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Mantelzorger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Georganiseerde en gestructureerde zorg door eigen buurt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26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Bouwopgaaf 3000 woningen</a:t>
            </a:r>
            <a:br>
              <a:rPr lang="nl-NL" dirty="0" smtClean="0"/>
            </a:br>
            <a:r>
              <a:rPr lang="nl-NL" dirty="0" smtClean="0"/>
              <a:t>sociaal effect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dirty="0"/>
              <a:t>V</a:t>
            </a:r>
            <a:r>
              <a:rPr lang="nl-NL" dirty="0" smtClean="0"/>
              <a:t>oordeel:</a:t>
            </a:r>
          </a:p>
          <a:p>
            <a:pPr marL="0" indent="0" algn="ctr">
              <a:buNone/>
            </a:pPr>
            <a:r>
              <a:rPr lang="nl-NL" dirty="0" smtClean="0"/>
              <a:t>Leefbaar houden van nu wat kleine kernen.</a:t>
            </a:r>
          </a:p>
          <a:p>
            <a:pPr marL="0" indent="0" algn="ctr">
              <a:buNone/>
            </a:pPr>
            <a:r>
              <a:rPr lang="nl-NL" dirty="0" smtClean="0"/>
              <a:t>Mix van bevolking geeft cultuur rijkdom.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Nadeel:</a:t>
            </a:r>
          </a:p>
          <a:p>
            <a:pPr marL="0" indent="0" algn="ctr">
              <a:buNone/>
            </a:pPr>
            <a:r>
              <a:rPr lang="nl-NL" dirty="0" smtClean="0"/>
              <a:t>Verlies aan Hoeksche Waardse waarden</a:t>
            </a:r>
          </a:p>
          <a:p>
            <a:pPr marL="0" indent="0" algn="ctr">
              <a:buNone/>
            </a:pPr>
            <a:r>
              <a:rPr lang="nl-NL" dirty="0" smtClean="0"/>
              <a:t>Verlies aan traditionele samenhang =&gt; vereenzaming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80981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Bouwopgaaf 3000 woningen</a:t>
            </a:r>
            <a:br>
              <a:rPr lang="nl-NL" dirty="0" smtClean="0"/>
            </a:br>
            <a:r>
              <a:rPr lang="nl-NL" dirty="0" smtClean="0"/>
              <a:t>effect energietransitie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019935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nl-NL" dirty="0" smtClean="0"/>
              <a:t>voordeel:</a:t>
            </a:r>
          </a:p>
          <a:p>
            <a:pPr marL="0" indent="0" algn="ctr">
              <a:buNone/>
            </a:pPr>
            <a:r>
              <a:rPr lang="nl-NL" dirty="0" smtClean="0"/>
              <a:t>Bij bouw in één blok</a:t>
            </a:r>
          </a:p>
          <a:p>
            <a:pPr marL="0" indent="0" algn="ctr">
              <a:buNone/>
            </a:pPr>
            <a:r>
              <a:rPr lang="nl-NL" dirty="0" smtClean="0"/>
              <a:t>Nieuwe mogelijkheden voor energie opwek en gebruik:</a:t>
            </a:r>
          </a:p>
          <a:p>
            <a:pPr marL="0" indent="0" algn="ctr">
              <a:buNone/>
            </a:pPr>
            <a:r>
              <a:rPr lang="nl-NL" dirty="0" smtClean="0"/>
              <a:t>Geothermie, buurtbatterij, voorbeeld functie.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Nadeel:</a:t>
            </a:r>
          </a:p>
          <a:p>
            <a:pPr marL="0" indent="0" algn="ctr">
              <a:buNone/>
            </a:pPr>
            <a:r>
              <a:rPr lang="nl-NL" dirty="0" smtClean="0"/>
              <a:t>Bouw op één plaats benadeelt Hoeksche Waard als geheel</a:t>
            </a:r>
          </a:p>
          <a:p>
            <a:pPr marL="0" indent="0" algn="ctr">
              <a:buNone/>
            </a:pPr>
            <a:r>
              <a:rPr lang="nl-NL" dirty="0" smtClean="0"/>
              <a:t>Nieuwe wijk wordt wijk van Rotterdam</a:t>
            </a:r>
          </a:p>
          <a:p>
            <a:pPr marL="0" indent="0" algn="ctr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143133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1229</Words>
  <Application>Microsoft Office PowerPoint</Application>
  <PresentationFormat>Breedbeeld</PresentationFormat>
  <Paragraphs>300</Paragraphs>
  <Slides>31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Wingdings</vt:lpstr>
      <vt:lpstr>Kantoorthema</vt:lpstr>
      <vt:lpstr>Bijdrage Tafel Tien aan Waardmakers</vt:lpstr>
      <vt:lpstr>Duurzaamheid in de Hoeksche Waard Zo leven dat wij voldoende hebben en onze kleinkinderen ook.</vt:lpstr>
      <vt:lpstr>Duurzame energie</vt:lpstr>
      <vt:lpstr>Duurzaam wonen/leven</vt:lpstr>
      <vt:lpstr>De samenleving</vt:lpstr>
      <vt:lpstr>Zorg en wonen</vt:lpstr>
      <vt:lpstr>Zorg aan huis</vt:lpstr>
      <vt:lpstr>Bouwopgaaf 3000 woningen sociaal effect</vt:lpstr>
      <vt:lpstr>Bouwopgaaf 3000 woningen effect energietransitie</vt:lpstr>
      <vt:lpstr>Waar gaat het ook alweer over?</vt:lpstr>
      <vt:lpstr>Hoe serieus nemen we dit?</vt:lpstr>
      <vt:lpstr>Doelbewust?</vt:lpstr>
      <vt:lpstr>Hoe CO2 productie te verminderen?</vt:lpstr>
      <vt:lpstr>Energiegebruik nu. (meting 2017)</vt:lpstr>
      <vt:lpstr>Energie gebruik in 2040 reductie door bewustwording</vt:lpstr>
      <vt:lpstr>Geringe flexibiliteit van zon en windenergie</vt:lpstr>
      <vt:lpstr>Transport van elektrische energie</vt:lpstr>
      <vt:lpstr>Geen biobrandstof of hout zonder herplanten</vt:lpstr>
      <vt:lpstr>Uitfaseren van fossiel gestookte centrales</vt:lpstr>
      <vt:lpstr>Opwek energie tot 2040</vt:lpstr>
      <vt:lpstr>Bevolking als eigenaar van opwekken en transporteren van energie </vt:lpstr>
      <vt:lpstr>Hoeksche Waard Duurzaam en werkgroep duurzaamheid van HWL</vt:lpstr>
      <vt:lpstr>Het landschap van de Hoeksche Waard</vt:lpstr>
      <vt:lpstr>Versterking biodiversiteit</vt:lpstr>
      <vt:lpstr>Herbestemming karakteristieke gebouwen</vt:lpstr>
      <vt:lpstr>Zichtbare Energie Productie </vt:lpstr>
      <vt:lpstr>Energie landschap</vt:lpstr>
      <vt:lpstr>Zonnepanelen op daken promoten</vt:lpstr>
      <vt:lpstr>De Hoeksche Waard is geen eiland</vt:lpstr>
      <vt:lpstr>Recreatie voor grootstedelijke randstad</vt:lpstr>
      <vt:lpstr>Veel maatregelen liggen boven  Hoeksche Waards niveau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Bijdrage Tafel tien aan Waardmakers</dc:title>
  <dc:creator>Piet Jansen</dc:creator>
  <cp:lastModifiedBy>Piet Jansen</cp:lastModifiedBy>
  <cp:revision>59</cp:revision>
  <dcterms:created xsi:type="dcterms:W3CDTF">2019-04-05T07:47:37Z</dcterms:created>
  <dcterms:modified xsi:type="dcterms:W3CDTF">2019-05-09T11:12:00Z</dcterms:modified>
  <cp:contentStatus/>
</cp:coreProperties>
</file>