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590B6-219F-43D1-947F-12679FB2AD38}" v="512" dt="2019-04-02T07:30:47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6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0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5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3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2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0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svg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9" Type="http://schemas.openxmlformats.org/officeDocument/2006/relationships/image" Target="../media/image44.png"/><Relationship Id="rId3" Type="http://schemas.openxmlformats.org/officeDocument/2006/relationships/image" Target="../media/image25.png"/><Relationship Id="rId21" Type="http://schemas.openxmlformats.org/officeDocument/2006/relationships/image" Target="../media/image43.svg"/><Relationship Id="rId34" Type="http://schemas.openxmlformats.org/officeDocument/2006/relationships/image" Target="../media/image56.svg"/><Relationship Id="rId7" Type="http://schemas.openxmlformats.org/officeDocument/2006/relationships/image" Target="../media/image27.jpg"/><Relationship Id="rId12" Type="http://schemas.openxmlformats.org/officeDocument/2006/relationships/image" Target="../media/image30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33" Type="http://schemas.openxmlformats.org/officeDocument/2006/relationships/image" Target="../media/image41.png"/><Relationship Id="rId38" Type="http://schemas.openxmlformats.org/officeDocument/2006/relationships/image" Target="../media/image60.svg"/><Relationship Id="rId2" Type="http://schemas.openxmlformats.org/officeDocument/2006/relationships/image" Target="../media/image24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image" Target="../media/image51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37" Type="http://schemas.openxmlformats.org/officeDocument/2006/relationships/image" Target="../media/image43.png"/><Relationship Id="rId40" Type="http://schemas.openxmlformats.org/officeDocument/2006/relationships/image" Target="../media/image62.svg"/><Relationship Id="rId5" Type="http://schemas.openxmlformats.org/officeDocument/2006/relationships/image" Target="../media/image26.pn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28" Type="http://schemas.openxmlformats.org/officeDocument/2006/relationships/image" Target="../media/image38.png"/><Relationship Id="rId36" Type="http://schemas.openxmlformats.org/officeDocument/2006/relationships/image" Target="../media/image58.svg"/><Relationship Id="rId10" Type="http://schemas.openxmlformats.org/officeDocument/2006/relationships/image" Target="../media/image29.png"/><Relationship Id="rId19" Type="http://schemas.openxmlformats.org/officeDocument/2006/relationships/image" Target="../media/image41.svg"/><Relationship Id="rId31" Type="http://schemas.openxmlformats.org/officeDocument/2006/relationships/image" Target="../media/image53.svg"/><Relationship Id="rId4" Type="http://schemas.openxmlformats.org/officeDocument/2006/relationships/image" Target="../media/image26.svg"/><Relationship Id="rId9" Type="http://schemas.openxmlformats.org/officeDocument/2006/relationships/image" Target="../media/image31.svg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image" Target="../media/image49.svg"/><Relationship Id="rId30" Type="http://schemas.openxmlformats.org/officeDocument/2006/relationships/image" Target="../media/image39.png"/><Relationship Id="rId35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3320F1-AC45-4E94-8204-10A243BC0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970" y="670078"/>
            <a:ext cx="7766936" cy="2532932"/>
          </a:xfrm>
        </p:spPr>
        <p:txBody>
          <a:bodyPr>
            <a:normAutofit/>
          </a:bodyPr>
          <a:lstStyle/>
          <a:p>
            <a:r>
              <a:rPr lang="nl-NL" b="1" dirty="0"/>
              <a:t>Input omgevingsvisie Hoeksche Waard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457EA4C-62F8-4630-834F-C36598AB3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De denktank namens de kerngroep</a:t>
            </a:r>
          </a:p>
          <a:p>
            <a:r>
              <a:rPr lang="nl-NL" sz="4000" dirty="0"/>
              <a:t>Wonen, Welzijn en Zorg</a:t>
            </a:r>
          </a:p>
          <a:p>
            <a:r>
              <a:rPr lang="nl-NL" sz="4000" dirty="0"/>
              <a:t>in de Hoeksche Waard</a:t>
            </a:r>
          </a:p>
        </p:txBody>
      </p:sp>
      <p:pic>
        <p:nvPicPr>
          <p:cNvPr id="1029" name="Picture 5" descr="Afbeeldingsresultaat voor welzijn hoeksche waard">
            <a:extLst>
              <a:ext uri="{FF2B5EF4-FFF2-40B4-BE49-F238E27FC236}">
                <a16:creationId xmlns:a16="http://schemas.microsoft.com/office/drawing/2014/main" xmlns="" id="{551D37F4-243C-4F58-941D-0DF09782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79" y="3396309"/>
            <a:ext cx="10678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fbeeldingsresultaat voor alerimus">
            <a:extLst>
              <a:ext uri="{FF2B5EF4-FFF2-40B4-BE49-F238E27FC236}">
                <a16:creationId xmlns:a16="http://schemas.microsoft.com/office/drawing/2014/main" xmlns="" id="{4BC129E2-2FF8-4FEB-8C52-6F020B8C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" y="0"/>
            <a:ext cx="1121437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fbeeldingsresultaat voor cavent">
            <a:extLst>
              <a:ext uri="{FF2B5EF4-FFF2-40B4-BE49-F238E27FC236}">
                <a16:creationId xmlns:a16="http://schemas.microsoft.com/office/drawing/2014/main" xmlns="" id="{D25AB94A-5DBA-44F3-AA35-FC3D1314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1" y="206800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fbeeldingsresultaat voor cz">
            <a:extLst>
              <a:ext uri="{FF2B5EF4-FFF2-40B4-BE49-F238E27FC236}">
                <a16:creationId xmlns:a16="http://schemas.microsoft.com/office/drawing/2014/main" xmlns="" id="{4AC62EC0-D91C-4318-865F-BA6212E1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7" y="2744576"/>
            <a:ext cx="741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fbeeldingsresultaat voor gemiva">
            <a:extLst>
              <a:ext uri="{FF2B5EF4-FFF2-40B4-BE49-F238E27FC236}">
                <a16:creationId xmlns:a16="http://schemas.microsoft.com/office/drawing/2014/main" xmlns="" id="{3FAABF99-11EB-409B-930F-CCF6E6F0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8" y="4795423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fbeeldingsresultaat voor humanitas dmh">
            <a:extLst>
              <a:ext uri="{FF2B5EF4-FFF2-40B4-BE49-F238E27FC236}">
                <a16:creationId xmlns:a16="http://schemas.microsoft.com/office/drawing/2014/main" xmlns="" id="{851D5BDE-DB63-4C95-8E15-65A2B37D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26" y="-5952"/>
            <a:ext cx="1575974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78F6055-C6A3-4594-B9AB-CA6392C36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3" y="694267"/>
            <a:ext cx="1611618" cy="684000"/>
          </a:xfrm>
          <a:prstGeom prst="rect">
            <a:avLst/>
          </a:prstGeom>
        </p:spPr>
      </p:pic>
      <p:pic>
        <p:nvPicPr>
          <p:cNvPr id="1041" name="Picture 17" descr="Afbeeldingsresultaat voor stichting koel">
            <a:extLst>
              <a:ext uri="{FF2B5EF4-FFF2-40B4-BE49-F238E27FC236}">
                <a16:creationId xmlns:a16="http://schemas.microsoft.com/office/drawing/2014/main" xmlns="" id="{90F5E2FB-9B80-4462-9297-05344B5A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93" y="670078"/>
            <a:ext cx="172698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Afbeeldingsresultaat voor mee">
            <a:extLst>
              <a:ext uri="{FF2B5EF4-FFF2-40B4-BE49-F238E27FC236}">
                <a16:creationId xmlns:a16="http://schemas.microsoft.com/office/drawing/2014/main" xmlns="" id="{7D229969-3009-45EF-8112-CE49C834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55" y="1333704"/>
            <a:ext cx="183731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Afbeeldingsresultaat voor careyn">
            <a:extLst>
              <a:ext uri="{FF2B5EF4-FFF2-40B4-BE49-F238E27FC236}">
                <a16:creationId xmlns:a16="http://schemas.microsoft.com/office/drawing/2014/main" xmlns="" id="{D4111862-8FF1-4298-B3F5-623C8AFE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" y="1378267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A232C29-93B4-491F-A75E-8975ACE348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718" y="5488972"/>
            <a:ext cx="1804183" cy="684000"/>
          </a:xfrm>
          <a:prstGeom prst="rect">
            <a:avLst/>
          </a:prstGeom>
        </p:spPr>
      </p:pic>
      <p:pic>
        <p:nvPicPr>
          <p:cNvPr id="1047" name="Picture 23" descr="Afbeeldingsresultaat voor de peerdegaerdt">
            <a:extLst>
              <a:ext uri="{FF2B5EF4-FFF2-40B4-BE49-F238E27FC236}">
                <a16:creationId xmlns:a16="http://schemas.microsoft.com/office/drawing/2014/main" xmlns="" id="{452DCD48-228D-4675-AAF8-1CF6BDF4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883" y="2712309"/>
            <a:ext cx="92499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Afbeeldingsresultaat voor zuidwester">
            <a:extLst>
              <a:ext uri="{FF2B5EF4-FFF2-40B4-BE49-F238E27FC236}">
                <a16:creationId xmlns:a16="http://schemas.microsoft.com/office/drawing/2014/main" xmlns="" id="{B50DF719-1EDC-4A1E-BCA0-C9D8A8A2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87" y="6187922"/>
            <a:ext cx="1475293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BEC94557-5DAE-4603-BE78-810BE6B2B9D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13012"/>
          <a:stretch/>
        </p:blipFill>
        <p:spPr>
          <a:xfrm>
            <a:off x="10151296" y="5518863"/>
            <a:ext cx="2040704" cy="684000"/>
          </a:xfrm>
          <a:prstGeom prst="rect">
            <a:avLst/>
          </a:prstGeom>
        </p:spPr>
      </p:pic>
      <p:pic>
        <p:nvPicPr>
          <p:cNvPr id="1053" name="Picture 29" descr="Afbeeldingsresultaat voor pameijer">
            <a:extLst>
              <a:ext uri="{FF2B5EF4-FFF2-40B4-BE49-F238E27FC236}">
                <a16:creationId xmlns:a16="http://schemas.microsoft.com/office/drawing/2014/main" xmlns="" id="{1CDD5B81-F728-4AE6-BCBD-F7852C16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174" y="2019281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7E2DC2CC-FD50-45B7-BD1B-AC053EB654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61720" y="4819922"/>
            <a:ext cx="1121760" cy="684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6F0730CF-D112-412C-BEF3-D770936B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5252" y="4124060"/>
            <a:ext cx="2138279" cy="684000"/>
          </a:xfrm>
          <a:prstGeom prst="rect">
            <a:avLst/>
          </a:prstGeom>
        </p:spPr>
      </p:pic>
      <p:pic>
        <p:nvPicPr>
          <p:cNvPr id="1057" name="Picture 33" descr="Afbeeldingsresultaat voor dienst jeugd en gezondheid">
            <a:extLst>
              <a:ext uri="{FF2B5EF4-FFF2-40B4-BE49-F238E27FC236}">
                <a16:creationId xmlns:a16="http://schemas.microsoft.com/office/drawing/2014/main" xmlns="" id="{08DD9F08-7345-4C59-9341-88CDD9DC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8" y="3434318"/>
            <a:ext cx="176375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FA690F16-302D-495B-9EBD-D96F62DB13AE}"/>
              </a:ext>
            </a:extLst>
          </p:cNvPr>
          <p:cNvSpPr/>
          <p:nvPr/>
        </p:nvSpPr>
        <p:spPr>
          <a:xfrm>
            <a:off x="11124200" y="4080309"/>
            <a:ext cx="1067800" cy="73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</a:rPr>
              <a:t>WMO adviesraad Hoeksche Waard</a:t>
            </a:r>
          </a:p>
        </p:txBody>
      </p:sp>
      <p:pic>
        <p:nvPicPr>
          <p:cNvPr id="4" name="Afbeelding 3" descr="HW_Wonen_Logo_RGB_80x80cm.jpg.jpe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1133"/>
          <a:stretch/>
        </p:blipFill>
        <p:spPr>
          <a:xfrm>
            <a:off x="0" y="6240171"/>
            <a:ext cx="1090706" cy="6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4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6AE3C4-D9B6-4603-A4E6-588624D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1396289"/>
            <a:ext cx="52840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staan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we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?!</a:t>
            </a:r>
          </a:p>
        </p:txBody>
      </p:sp>
      <p:sp>
        <p:nvSpPr>
          <p:cNvPr id="106" name="Oval 58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BD2BA7AE-E471-440D-BB18-0078045A4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" r="13251" b="9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FC0DB13-492B-4E9C-A2A2-A8E96BB64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02" y="2871982"/>
            <a:ext cx="5532257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Iedereen </a:t>
            </a:r>
            <a:r>
              <a:rPr lang="en-US" sz="3200" dirty="0" err="1"/>
              <a:t>doet</a:t>
            </a:r>
            <a:r>
              <a:rPr lang="en-US" sz="3200" dirty="0"/>
              <a:t> </a:t>
            </a:r>
            <a:r>
              <a:rPr lang="en-US" sz="3200" dirty="0" err="1"/>
              <a:t>mee</a:t>
            </a:r>
            <a:r>
              <a:rPr lang="en-US" sz="3200" dirty="0"/>
              <a:t>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Niemand</a:t>
            </a:r>
            <a:r>
              <a:rPr lang="en-US" sz="3200" dirty="0"/>
              <a:t> </a:t>
            </a:r>
            <a:r>
              <a:rPr lang="en-US" sz="3200" dirty="0" err="1"/>
              <a:t>tussen</a:t>
            </a:r>
            <a:r>
              <a:rPr lang="en-US" sz="3200" dirty="0"/>
              <a:t> Wal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Schip</a:t>
            </a:r>
            <a:r>
              <a:rPr lang="en-US" sz="3200" dirty="0"/>
              <a:t>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07" name="Freeform: Shape 60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62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 descr="Afbeelding met gras, persoon, buiten, boom&#10;&#10;Beschrijving is gegenereerd met zeer hoge betrouwbaarheid">
            <a:extLst>
              <a:ext uri="{FF2B5EF4-FFF2-40B4-BE49-F238E27FC236}">
                <a16:creationId xmlns:a16="http://schemas.microsoft.com/office/drawing/2014/main" xmlns="" id="{592A3CE5-A2A0-44B4-A470-040DCDE13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7" r="10686" b="4"/>
          <a:stretch/>
        </p:blipFill>
        <p:spPr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9" name="Afbeelding 8" descr="Afbeelding met lucht, buiten, grond, water&#10;&#10;Beschrijving is gegenereerd met zeer hoge betrouwbaarheid">
            <a:extLst>
              <a:ext uri="{FF2B5EF4-FFF2-40B4-BE49-F238E27FC236}">
                <a16:creationId xmlns:a16="http://schemas.microsoft.com/office/drawing/2014/main" xmlns="" id="{FCB88BB6-F201-4E13-8292-E249B1E9B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77" r="-4" b="5564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109" name="Freeform: Shape 64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Afbeelding 10" descr="Afbeelding met grond, dier, volgende, tafel&#10;&#10;Beschrijving is gegenereerd met hoge betrouwbaarheid">
            <a:extLst>
              <a:ext uri="{FF2B5EF4-FFF2-40B4-BE49-F238E27FC236}">
                <a16:creationId xmlns:a16="http://schemas.microsoft.com/office/drawing/2014/main" xmlns="" id="{586AA6FA-4BB0-437B-A8F7-E523AC1A4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47" r="24561" b="1"/>
          <a:stretch/>
        </p:blipFill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574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BC9DDA-FF5F-4077-B482-346A78D7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328" y="365125"/>
            <a:ext cx="9413059" cy="1325563"/>
          </a:xfrm>
        </p:spPr>
        <p:txBody>
          <a:bodyPr/>
          <a:lstStyle/>
          <a:p>
            <a:r>
              <a:rPr lang="nl-NL" dirty="0"/>
              <a:t>Waar </a:t>
            </a:r>
            <a:r>
              <a:rPr lang="nl-NL" i="1" dirty="0"/>
              <a:t>gaan</a:t>
            </a:r>
            <a:r>
              <a:rPr lang="nl-NL" dirty="0"/>
              <a:t> we voor?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CE58D91-3E17-4DB8-94F9-5F9747CD4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09" y="3662370"/>
            <a:ext cx="6338812" cy="2792925"/>
          </a:xfrm>
        </p:spPr>
        <p:txBody>
          <a:bodyPr>
            <a:normAutofit/>
          </a:bodyPr>
          <a:lstStyle/>
          <a:p>
            <a:r>
              <a:rPr lang="nl-NL" sz="4200" dirty="0"/>
              <a:t>Verbondenheid</a:t>
            </a:r>
          </a:p>
          <a:p>
            <a:r>
              <a:rPr lang="nl-NL" sz="4200" dirty="0"/>
              <a:t>Vitaliteit</a:t>
            </a:r>
          </a:p>
          <a:p>
            <a:r>
              <a:rPr lang="nl-NL" sz="4200" dirty="0"/>
              <a:t>Meedoen</a:t>
            </a:r>
          </a:p>
          <a:p>
            <a:r>
              <a:rPr lang="nl-NL" sz="4200" dirty="0"/>
              <a:t>(positieve) Gezondheid</a:t>
            </a:r>
          </a:p>
          <a:p>
            <a:endParaRPr lang="nl-NL" sz="5400" dirty="0"/>
          </a:p>
          <a:p>
            <a:endParaRPr lang="nl-NL" sz="5400" dirty="0"/>
          </a:p>
        </p:txBody>
      </p:sp>
      <p:pic>
        <p:nvPicPr>
          <p:cNvPr id="7" name="picture" title="Afbeelding">
            <a:extLst>
              <a:ext uri="{FF2B5EF4-FFF2-40B4-BE49-F238E27FC236}">
                <a16:creationId xmlns:a16="http://schemas.microsoft.com/office/drawing/2014/main" xmlns="" id="{CE40E794-E9DA-4688-9F44-2681CF7A5F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5" y="276846"/>
            <a:ext cx="1293258" cy="1502119"/>
          </a:xfrm>
          <a:prstGeom prst="rect">
            <a:avLst/>
          </a:prstGeom>
        </p:spPr>
      </p:pic>
      <p:pic>
        <p:nvPicPr>
          <p:cNvPr id="32" name="Graphic 31" descr="Wielrennen">
            <a:extLst>
              <a:ext uri="{FF2B5EF4-FFF2-40B4-BE49-F238E27FC236}">
                <a16:creationId xmlns:a16="http://schemas.microsoft.com/office/drawing/2014/main" xmlns="" id="{D6B7E06F-D9A7-4E3D-AC97-EFBF23C90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35271" y="1352432"/>
            <a:ext cx="914400" cy="914400"/>
          </a:xfrm>
          <a:prstGeom prst="rect">
            <a:avLst/>
          </a:prstGeom>
        </p:spPr>
      </p:pic>
      <p:pic>
        <p:nvPicPr>
          <p:cNvPr id="36" name="Graphic 35" descr="Handdruk">
            <a:extLst>
              <a:ext uri="{FF2B5EF4-FFF2-40B4-BE49-F238E27FC236}">
                <a16:creationId xmlns:a16="http://schemas.microsoft.com/office/drawing/2014/main" xmlns="" id="{68C4B92E-FE17-48A3-B955-4F57FC05D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76883" y="1983074"/>
            <a:ext cx="1679296" cy="1679296"/>
          </a:xfrm>
          <a:prstGeom prst="rect">
            <a:avLst/>
          </a:prstGeom>
        </p:spPr>
      </p:pic>
      <p:grpSp>
        <p:nvGrpSpPr>
          <p:cNvPr id="5" name="Groeperen 4"/>
          <p:cNvGrpSpPr/>
          <p:nvPr/>
        </p:nvGrpSpPr>
        <p:grpSpPr>
          <a:xfrm>
            <a:off x="5408680" y="1515124"/>
            <a:ext cx="6133827" cy="5285751"/>
            <a:chOff x="5408680" y="1515124"/>
            <a:chExt cx="6133827" cy="5285751"/>
          </a:xfrm>
        </p:grpSpPr>
        <p:pic>
          <p:nvPicPr>
            <p:cNvPr id="8" name="picture" title="Afbeelding">
              <a:extLst>
                <a:ext uri="{FF2B5EF4-FFF2-40B4-BE49-F238E27FC236}">
                  <a16:creationId xmlns:a16="http://schemas.microsoft.com/office/drawing/2014/main" xmlns="" id="{B3DA104A-BEB6-413D-B83C-3E39C71CEED9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538" y="1845396"/>
              <a:ext cx="5180012" cy="4609899"/>
            </a:xfrm>
            <a:prstGeom prst="rect">
              <a:avLst/>
            </a:prstGeom>
          </p:spPr>
        </p:pic>
        <p:pic>
          <p:nvPicPr>
            <p:cNvPr id="10" name="Graphic 9" descr="Huis">
              <a:extLst>
                <a:ext uri="{FF2B5EF4-FFF2-40B4-BE49-F238E27FC236}">
                  <a16:creationId xmlns:a16="http://schemas.microsoft.com/office/drawing/2014/main" xmlns="" id="{5059423C-42F4-41B7-8B76-08DF39F0B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000340" y="151512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Persoon in rolstoel">
              <a:extLst>
                <a:ext uri="{FF2B5EF4-FFF2-40B4-BE49-F238E27FC236}">
                  <a16:creationId xmlns:a16="http://schemas.microsoft.com/office/drawing/2014/main" xmlns="" id="{C9F19B87-C059-4937-BA73-E3E4E6D7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961975" y="5886475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Persoon met stok">
              <a:extLst>
                <a:ext uri="{FF2B5EF4-FFF2-40B4-BE49-F238E27FC236}">
                  <a16:creationId xmlns:a16="http://schemas.microsoft.com/office/drawing/2014/main" xmlns="" id="{22173B59-6DBB-448C-9BC6-DD32FE95C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476799" y="35678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Winkelwagen">
              <a:extLst>
                <a:ext uri="{FF2B5EF4-FFF2-40B4-BE49-F238E27FC236}">
                  <a16:creationId xmlns:a16="http://schemas.microsoft.com/office/drawing/2014/main" xmlns="" id="{BB3CE457-5E9D-4FD7-9862-BEE032A68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137985" y="2633759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Geld">
              <a:extLst>
                <a:ext uri="{FF2B5EF4-FFF2-40B4-BE49-F238E27FC236}">
                  <a16:creationId xmlns:a16="http://schemas.microsoft.com/office/drawing/2014/main" xmlns="" id="{5EB1A925-EC15-4260-BF3B-3127C5131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10254750" y="381556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Toneel">
              <a:extLst>
                <a:ext uri="{FF2B5EF4-FFF2-40B4-BE49-F238E27FC236}">
                  <a16:creationId xmlns:a16="http://schemas.microsoft.com/office/drawing/2014/main" xmlns="" id="{DA27EEFE-15CD-4E55-9CDB-BB8AFDC24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10311002" y="1976988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Loofboom">
              <a:extLst>
                <a:ext uri="{FF2B5EF4-FFF2-40B4-BE49-F238E27FC236}">
                  <a16:creationId xmlns:a16="http://schemas.microsoft.com/office/drawing/2014/main" xmlns="" id="{BE319E46-F600-47B1-8B93-3055D4249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8229555" y="1516629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Mes en vork">
              <a:extLst>
                <a:ext uri="{FF2B5EF4-FFF2-40B4-BE49-F238E27FC236}">
                  <a16:creationId xmlns:a16="http://schemas.microsoft.com/office/drawing/2014/main" xmlns="" id="{8B6D37C3-1682-4E70-98BF-3F0A3E3E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8946879" y="3757669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Bus">
              <a:extLst>
                <a:ext uri="{FF2B5EF4-FFF2-40B4-BE49-F238E27FC236}">
                  <a16:creationId xmlns:a16="http://schemas.microsoft.com/office/drawing/2014/main" xmlns="" id="{1C7266B9-5FAA-4CD0-A05B-82482C92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5408680" y="3358366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Medisch">
              <a:extLst>
                <a:ext uri="{FF2B5EF4-FFF2-40B4-BE49-F238E27FC236}">
                  <a16:creationId xmlns:a16="http://schemas.microsoft.com/office/drawing/2014/main" xmlns="" id="{D59C328F-C053-4B4C-B84F-98470CB1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9003649" y="5642884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Gezin met twee kinderen">
              <a:extLst>
                <a:ext uri="{FF2B5EF4-FFF2-40B4-BE49-F238E27FC236}">
                  <a16:creationId xmlns:a16="http://schemas.microsoft.com/office/drawing/2014/main" xmlns="" id="{94C4E2D3-ADF0-456B-A8F7-BD74DFF78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6056538" y="175201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Man en vrouw">
              <a:extLst>
                <a:ext uri="{FF2B5EF4-FFF2-40B4-BE49-F238E27FC236}">
                  <a16:creationId xmlns:a16="http://schemas.microsoft.com/office/drawing/2014/main" xmlns="" id="{C22CE166-B2CD-417E-9D29-D25AB0F85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5717960" y="2612805"/>
              <a:ext cx="914400" cy="914400"/>
            </a:xfrm>
            <a:prstGeom prst="rect">
              <a:avLst/>
            </a:prstGeom>
          </p:spPr>
        </p:pic>
        <p:pic>
          <p:nvPicPr>
            <p:cNvPr id="55" name="Afbeelding 54">
              <a:extLst>
                <a:ext uri="{FF2B5EF4-FFF2-40B4-BE49-F238E27FC236}">
                  <a16:creationId xmlns:a16="http://schemas.microsoft.com/office/drawing/2014/main" xmlns="" id="{1206706C-4371-45D7-A22D-CE5C38AA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105243" y="4700581"/>
              <a:ext cx="988604" cy="988604"/>
            </a:xfrm>
            <a:prstGeom prst="rect">
              <a:avLst/>
            </a:prstGeom>
          </p:spPr>
        </p:pic>
        <p:pic>
          <p:nvPicPr>
            <p:cNvPr id="42" name="Graphic 41" descr="Koffie">
              <a:extLst>
                <a:ext uri="{FF2B5EF4-FFF2-40B4-BE49-F238E27FC236}">
                  <a16:creationId xmlns:a16="http://schemas.microsoft.com/office/drawing/2014/main" xmlns="" id="{2DDAE730-CF10-4684-AF45-765DE9B00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10628107" y="3001132"/>
              <a:ext cx="914400" cy="914400"/>
            </a:xfrm>
            <a:prstGeom prst="rect">
              <a:avLst/>
            </a:prstGeom>
          </p:spPr>
        </p:pic>
        <p:pic>
          <p:nvPicPr>
            <p:cNvPr id="48" name="Graphic 47" descr="Weegschaal">
              <a:extLst>
                <a:ext uri="{FF2B5EF4-FFF2-40B4-BE49-F238E27FC236}">
                  <a16:creationId xmlns:a16="http://schemas.microsoft.com/office/drawing/2014/main" xmlns="" id="{D7A1B1A6-5342-48B2-AA83-F8F9F3DBF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tretch>
              <a:fillRect/>
            </a:stretch>
          </p:blipFill>
          <p:spPr>
            <a:xfrm>
              <a:off x="9630961" y="475309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choolbord">
              <a:extLst>
                <a:ext uri="{FF2B5EF4-FFF2-40B4-BE49-F238E27FC236}">
                  <a16:creationId xmlns:a16="http://schemas.microsoft.com/office/drawing/2014/main" xmlns="" id="{54A540B0-3143-40AC-B6AC-B2B1057D0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tretch>
              <a:fillRect/>
            </a:stretch>
          </p:blipFill>
          <p:spPr>
            <a:xfrm>
              <a:off x="6872320" y="5429275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Aktetas">
              <a:extLst>
                <a:ext uri="{FF2B5EF4-FFF2-40B4-BE49-F238E27FC236}">
                  <a16:creationId xmlns:a16="http://schemas.microsoft.com/office/drawing/2014/main" xmlns="" id="{F95A0756-2FE4-41DB-9344-383564AC7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tretch>
              <a:fillRect/>
            </a:stretch>
          </p:blipFill>
          <p:spPr>
            <a:xfrm>
              <a:off x="6315725" y="3819247"/>
              <a:ext cx="914400" cy="914400"/>
            </a:xfrm>
            <a:prstGeom prst="rect">
              <a:avLst/>
            </a:prstGeom>
          </p:spPr>
        </p:pic>
        <p:sp>
          <p:nvSpPr>
            <p:cNvPr id="3" name="Tekstvak 2">
              <a:extLst>
                <a:ext uri="{FF2B5EF4-FFF2-40B4-BE49-F238E27FC236}">
                  <a16:creationId xmlns:a16="http://schemas.microsoft.com/office/drawing/2014/main" xmlns="" id="{E5AB40FE-6765-45A5-B200-50641E6E5D9E}"/>
                </a:ext>
              </a:extLst>
            </p:cNvPr>
            <p:cNvSpPr txBox="1"/>
            <p:nvPr/>
          </p:nvSpPr>
          <p:spPr>
            <a:xfrm>
              <a:off x="6661658" y="2950447"/>
              <a:ext cx="1470442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rgbClr val="0070C0"/>
                  </a:solidFill>
                </a:rPr>
                <a:t>WONEN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xmlns="" id="{A8B6932D-6592-4DCF-8351-2EF41017E4D3}"/>
                </a:ext>
              </a:extLst>
            </p:cNvPr>
            <p:cNvSpPr txBox="1"/>
            <p:nvPr/>
          </p:nvSpPr>
          <p:spPr>
            <a:xfrm>
              <a:off x="9057250" y="2949774"/>
              <a:ext cx="1470442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2800" b="1" dirty="0">
                  <a:solidFill>
                    <a:srgbClr val="0070C0"/>
                  </a:solidFill>
                </a:rPr>
                <a:t>WELZIJN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xmlns="" id="{041206C7-87FB-4B42-A523-C8132212106C}"/>
                </a:ext>
              </a:extLst>
            </p:cNvPr>
            <p:cNvSpPr txBox="1"/>
            <p:nvPr/>
          </p:nvSpPr>
          <p:spPr>
            <a:xfrm>
              <a:off x="7864829" y="4811366"/>
              <a:ext cx="1470442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0070C0"/>
                  </a:solidFill>
                </a:rPr>
                <a:t>ZORG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C6701E-134E-437D-8821-7A72B5F5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RUIMTE VOOR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9509DB7-608E-4657-A627-FC8E3EA0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Beweging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Verbinding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Ontwikkeling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xmlns="" id="{29C71317-2FDC-4B80-9E92-7254C6A39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6" r="2193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252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DC5D4583-F553-40EC-AC3C-CA167AFA9E4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244F70-20C4-4C80-AA8D-CCAF84E9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/>
              <a:t>Uitdagingen</a:t>
            </a:r>
            <a:r>
              <a:rPr lang="en-US" sz="3600" b="1" dirty="0"/>
              <a:t>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C2E1E54-170B-4AEF-9D13-D2A25A443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707" y="3115211"/>
            <a:ext cx="8222721" cy="3517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Voorzieningen</a:t>
            </a:r>
            <a:r>
              <a:rPr lang="en-US" sz="2400" b="1" dirty="0"/>
              <a:t> op </a:t>
            </a:r>
            <a:r>
              <a:rPr lang="en-US" sz="2400" b="1" dirty="0" err="1"/>
              <a:t>peil</a:t>
            </a:r>
            <a:endParaRPr lang="en-US" sz="24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/>
              <a:t>Vitale </a:t>
            </a:r>
            <a:r>
              <a:rPr lang="en-US" sz="2400" b="1" dirty="0" err="1"/>
              <a:t>dorpen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inwoners</a:t>
            </a:r>
            <a:endParaRPr lang="en-US" sz="24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Infrastructuur</a:t>
            </a:r>
            <a:r>
              <a:rPr lang="en-US" sz="2400" b="1" dirty="0"/>
              <a:t>, </a:t>
            </a:r>
            <a:r>
              <a:rPr lang="en-US" sz="2400" b="1" dirty="0" err="1"/>
              <a:t>verbinding</a:t>
            </a:r>
            <a:r>
              <a:rPr lang="en-US" sz="2400" b="1" dirty="0"/>
              <a:t> </a:t>
            </a:r>
            <a:r>
              <a:rPr lang="en-US" sz="2400" b="1" dirty="0" err="1"/>
              <a:t>tussen</a:t>
            </a:r>
            <a:r>
              <a:rPr lang="en-US" sz="2400" b="1" dirty="0"/>
              <a:t> </a:t>
            </a:r>
            <a:r>
              <a:rPr lang="en-US" sz="2400" b="1" dirty="0" err="1"/>
              <a:t>dorpen</a:t>
            </a:r>
            <a:r>
              <a:rPr lang="en-US" sz="2400" b="1" dirty="0"/>
              <a:t> en </a:t>
            </a:r>
            <a:r>
              <a:rPr lang="en-US" sz="2400" b="1" dirty="0" err="1"/>
              <a:t>omgeving</a:t>
            </a:r>
            <a:endParaRPr lang="en-US" sz="24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Perspectief</a:t>
            </a:r>
            <a:r>
              <a:rPr lang="en-US" sz="2400" b="1" dirty="0"/>
              <a:t> op </a:t>
            </a:r>
            <a:r>
              <a:rPr lang="en-US" sz="2400" b="1" dirty="0" err="1"/>
              <a:t>werk</a:t>
            </a:r>
            <a:r>
              <a:rPr lang="en-US" sz="2400" b="1" dirty="0"/>
              <a:t> </a:t>
            </a:r>
            <a:r>
              <a:rPr lang="en-US" sz="2400" b="1" dirty="0" err="1"/>
              <a:t>én</a:t>
            </a:r>
            <a:r>
              <a:rPr lang="en-US" sz="2400" b="1" dirty="0"/>
              <a:t> </a:t>
            </a:r>
            <a:r>
              <a:rPr lang="en-US" sz="2400" b="1" dirty="0" err="1"/>
              <a:t>wonen</a:t>
            </a:r>
            <a:endParaRPr lang="en-US" sz="24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Wooncarrière</a:t>
            </a:r>
            <a:r>
              <a:rPr lang="en-US" sz="2400" b="1" dirty="0"/>
              <a:t> (</a:t>
            </a:r>
            <a:r>
              <a:rPr lang="en-US" sz="2400" b="1" dirty="0" err="1"/>
              <a:t>jong</a:t>
            </a:r>
            <a:r>
              <a:rPr lang="en-US" sz="2400" b="1" dirty="0"/>
              <a:t> </a:t>
            </a:r>
            <a:r>
              <a:rPr lang="en-US" sz="2400" b="1" dirty="0" err="1"/>
              <a:t>én</a:t>
            </a:r>
            <a:r>
              <a:rPr lang="en-US" sz="2400" b="1" dirty="0"/>
              <a:t> oud)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Stimuleren</a:t>
            </a:r>
            <a:r>
              <a:rPr lang="en-US" sz="2400" b="1" dirty="0"/>
              <a:t> </a:t>
            </a:r>
            <a:r>
              <a:rPr lang="en-US" sz="2400" b="1" dirty="0" err="1"/>
              <a:t>leren</a:t>
            </a:r>
            <a:r>
              <a:rPr lang="en-US" sz="2400" b="1" dirty="0"/>
              <a:t> &amp; </a:t>
            </a:r>
            <a:r>
              <a:rPr lang="en-US" sz="2400" b="1" dirty="0" err="1"/>
              <a:t>Innovatie</a:t>
            </a:r>
            <a:endParaRPr lang="en-US" sz="2400" b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Oog</a:t>
            </a:r>
            <a:r>
              <a:rPr lang="en-US" sz="2400" b="1" dirty="0"/>
              <a:t> en hart </a:t>
            </a:r>
            <a:r>
              <a:rPr lang="en-US" sz="2400" b="1" dirty="0" err="1"/>
              <a:t>voor</a:t>
            </a:r>
            <a:r>
              <a:rPr lang="en-US" sz="2400" b="1" dirty="0"/>
              <a:t> </a:t>
            </a:r>
            <a:r>
              <a:rPr lang="en-US" sz="2400" b="1" dirty="0" err="1"/>
              <a:t>kwetsbare</a:t>
            </a:r>
            <a:r>
              <a:rPr lang="en-US" sz="2400" b="1" dirty="0"/>
              <a:t> </a:t>
            </a:r>
            <a:r>
              <a:rPr lang="en-US" sz="2400" b="1" dirty="0" err="1"/>
              <a:t>groepen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324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208A954B-3CCB-4BB8-8697-41D922B4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4" r="3" b="12418"/>
          <a:stretch/>
        </p:blipFill>
        <p:spPr>
          <a:xfrm>
            <a:off x="20" y="-2"/>
            <a:ext cx="4064296" cy="228128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EA50DFFD-235E-431A-937E-C2F09B664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39" r="3" b="15124"/>
          <a:stretch/>
        </p:blipFill>
        <p:spPr>
          <a:xfrm>
            <a:off x="20" y="2292876"/>
            <a:ext cx="4064292" cy="2281271"/>
          </a:xfrm>
          <a:prstGeom prst="rect">
            <a:avLst/>
          </a:prstGeom>
        </p:spPr>
      </p:pic>
      <p:pic>
        <p:nvPicPr>
          <p:cNvPr id="8" name="Tijdelijke aanduiding voor inhoud 7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A90FB90B-78BE-463B-95CC-CA63062BD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7431" r="1789" b="2"/>
          <a:stretch/>
        </p:blipFill>
        <p:spPr>
          <a:xfrm>
            <a:off x="2" y="4585733"/>
            <a:ext cx="4061141" cy="227226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8ECD920C-46E7-48A0-967A-B0B1C60A4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81" r="22436"/>
          <a:stretch/>
        </p:blipFill>
        <p:spPr>
          <a:xfrm>
            <a:off x="4067494" y="-1358"/>
            <a:ext cx="8124504" cy="6859357"/>
          </a:xfrm>
          <a:prstGeom prst="rect">
            <a:avLst/>
          </a:prstGeom>
        </p:spPr>
      </p:pic>
      <p:sp>
        <p:nvSpPr>
          <p:cNvPr id="59" name="Rectangle 49">
            <a:extLst>
              <a:ext uri="{FF2B5EF4-FFF2-40B4-BE49-F238E27FC236}">
                <a16:creationId xmlns:a16="http://schemas.microsoft.com/office/drawing/2014/main" xmlns="" id="{FC0DEEBF-DB94-4E7E-A9D3-84FA863C3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EADB9F-451C-4098-AF23-D2EE735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4129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HOEKSCHE WAARD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FC4546F-22D0-4AA3-BFB0-DC12E6FAA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821" y="5446617"/>
            <a:ext cx="6465286" cy="523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TOEGANKELIJK &amp; UITNODIGEND</a:t>
            </a:r>
          </a:p>
        </p:txBody>
      </p:sp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xmlns="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285774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xmlns="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5">
            <a:extLst>
              <a:ext uri="{FF2B5EF4-FFF2-40B4-BE49-F238E27FC236}">
                <a16:creationId xmlns:a16="http://schemas.microsoft.com/office/drawing/2014/main" xmlns="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7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load" ma:contentTypeID="0x010100A50A5164E24076499715CB86CA3EBD6F00FEE38D0AB8E68B4D93867745F7549DFC" ma:contentTypeVersion="10" ma:contentTypeDescription="" ma:contentTypeScope="" ma:versionID="dcb59a16fdfdb27b7d13882377b65be6">
  <xsd:schema xmlns:xsd="http://www.w3.org/2001/XMLSchema" xmlns:xs="http://www.w3.org/2001/XMLSchema" xmlns:p="http://schemas.microsoft.com/office/2006/metadata/properties" xmlns:ns2="6e77f978-1d84-4a29-a638-c331b566060c" xmlns:ns3="c04e6d41-1633-4c06-894a-34474a1e427f" targetNamespace="http://schemas.microsoft.com/office/2006/metadata/properties" ma:root="true" ma:fieldsID="48191787b21f7163e2e69dd9b49d62c6" ns2:_="" ns3:_="">
    <xsd:import namespace="6e77f978-1d84-4a29-a638-c331b566060c"/>
    <xsd:import namespace="c04e6d41-1633-4c06-894a-34474a1e42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7f978-1d84-4a29-a638-c331b56606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e6d41-1633-4c06-894a-34474a1e4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F53A54-4E9A-460B-95E7-4B975C0E6CB7}">
  <ds:schemaRefs>
    <ds:schemaRef ds:uri="http://www.w3.org/XML/1998/namespace"/>
    <ds:schemaRef ds:uri="c04e6d41-1633-4c06-894a-34474a1e427f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e77f978-1d84-4a29-a638-c331b566060c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CAE3C1-9977-48F3-929D-AA5829C4C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7f978-1d84-4a29-a638-c331b566060c"/>
    <ds:schemaRef ds:uri="c04e6d41-1633-4c06-894a-34474a1e4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41C21-EF6D-442E-BFA9-C0B781CCB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99</Words>
  <Application>Microsoft Office PowerPoint</Application>
  <PresentationFormat>Aangepast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 Theme</vt:lpstr>
      <vt:lpstr>Input omgevingsvisie Hoeksche Waard</vt:lpstr>
      <vt:lpstr>Waar staan we voor?!</vt:lpstr>
      <vt:lpstr>Waar gaan we voor?</vt:lpstr>
      <vt:lpstr>RUIMTE VOOR</vt:lpstr>
      <vt:lpstr>Uitdagingen:</vt:lpstr>
      <vt:lpstr>HOEKSCHE WAARD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omgevingsvisie Hoeksche Waard</dc:title>
  <dc:creator>Ines Pruijt</dc:creator>
  <cp:lastModifiedBy>Karin Gammeren van-Rosmolen</cp:lastModifiedBy>
  <cp:revision>8</cp:revision>
  <dcterms:created xsi:type="dcterms:W3CDTF">2019-03-21T15:11:28Z</dcterms:created>
  <dcterms:modified xsi:type="dcterms:W3CDTF">2019-04-09T14:01:01Z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0x010100A50A5164E24076499715CB86CA3EBD6F00FEE38D0AB8E68B4D93867745F7549DFC</vt:lpwstr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