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78" r:id="rId3"/>
    <p:sldId id="280" r:id="rId4"/>
    <p:sldId id="277" r:id="rId5"/>
    <p:sldId id="258" r:id="rId6"/>
    <p:sldId id="257" r:id="rId7"/>
    <p:sldId id="259" r:id="rId8"/>
    <p:sldId id="260" r:id="rId9"/>
    <p:sldId id="265" r:id="rId10"/>
    <p:sldId id="264" r:id="rId11"/>
    <p:sldId id="268" r:id="rId12"/>
    <p:sldId id="263" r:id="rId13"/>
    <p:sldId id="266" r:id="rId14"/>
    <p:sldId id="279"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13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6EF6D45-1DD2-498B-B865-E4DBB19438A5}" type="datetimeFigureOut">
              <a:rPr lang="nl-NL" smtClean="0"/>
              <a:t>14-5-2019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2184115806"/>
      </p:ext>
    </p:extLst>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6EF6D45-1DD2-498B-B865-E4DBB19438A5}" type="datetimeFigureOut">
              <a:rPr lang="nl-NL" smtClean="0"/>
              <a:t>14-5-2019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4275413404"/>
      </p:ext>
    </p:extLst>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6EF6D45-1DD2-498B-B865-E4DBB19438A5}" type="datetimeFigureOut">
              <a:rPr lang="nl-NL" smtClean="0"/>
              <a:t>14-5-2019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89714571"/>
      </p:ext>
    </p:extLst>
  </p:cSld>
  <p:clrMapOvr>
    <a:masterClrMapping/>
  </p:clrMapOvr>
  <p:transition advClick="0"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6EF6D45-1DD2-498B-B865-E4DBB19438A5}" type="datetimeFigureOut">
              <a:rPr lang="nl-NL" smtClean="0"/>
              <a:t>14-5-2019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1152862455"/>
      </p:ext>
    </p:extLst>
  </p:cSld>
  <p:clrMapOvr>
    <a:masterClrMapping/>
  </p:clrMapOvr>
  <p:transition advClick="0"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6EF6D45-1DD2-498B-B865-E4DBB19438A5}" type="datetimeFigureOut">
              <a:rPr lang="nl-NL" smtClean="0"/>
              <a:t>14-5-2019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6776008"/>
      </p:ext>
    </p:extLst>
  </p:cSld>
  <p:clrMapOvr>
    <a:masterClrMapping/>
  </p:clrMapOvr>
  <p:transition advClick="0"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6EF6D45-1DD2-498B-B865-E4DBB19438A5}" type="datetimeFigureOut">
              <a:rPr lang="nl-NL" smtClean="0"/>
              <a:t>14-5-2019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3558224836"/>
      </p:ext>
    </p:extLst>
  </p:cSld>
  <p:clrMapOvr>
    <a:masterClrMapping/>
  </p:clrMapOvr>
  <p:transition advClick="0"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6EF6D45-1DD2-498B-B865-E4DBB19438A5}" type="datetimeFigureOut">
              <a:rPr lang="nl-NL" smtClean="0"/>
              <a:t>14-5-2019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691875489"/>
      </p:ext>
    </p:extLst>
  </p:cSld>
  <p:clrMapOvr>
    <a:masterClrMapping/>
  </p:clrMapOvr>
  <p:transition advClick="0"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6EF6D45-1DD2-498B-B865-E4DBB19438A5}" type="datetimeFigureOut">
              <a:rPr lang="nl-NL" smtClean="0"/>
              <a:t>14-5-2019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2864445035"/>
      </p:ext>
    </p:extLst>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6EF6D45-1DD2-498B-B865-E4DBB19438A5}" type="datetimeFigureOut">
              <a:rPr lang="nl-NL" smtClean="0"/>
              <a:t>14-5-2019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1202907027"/>
      </p:ext>
    </p:extLst>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6EF6D45-1DD2-498B-B865-E4DBB19438A5}" type="datetimeFigureOut">
              <a:rPr lang="nl-NL" smtClean="0"/>
              <a:t>14-5-2019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260932513"/>
      </p:ext>
    </p:extLst>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6EF6D45-1DD2-498B-B865-E4DBB19438A5}" type="datetimeFigureOut">
              <a:rPr lang="nl-NL" smtClean="0"/>
              <a:t>14-5-2019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2062098614"/>
      </p:ext>
    </p:extLst>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6EF6D45-1DD2-498B-B865-E4DBB19438A5}" type="datetimeFigureOut">
              <a:rPr lang="nl-NL" smtClean="0"/>
              <a:t>14-5-2019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218778773"/>
      </p:ext>
    </p:extLst>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6EF6D45-1DD2-498B-B865-E4DBB19438A5}" type="datetimeFigureOut">
              <a:rPr lang="nl-NL" smtClean="0"/>
              <a:t>14-5-2019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4165223564"/>
      </p:ext>
    </p:extLst>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F6D45-1DD2-498B-B865-E4DBB19438A5}" type="datetimeFigureOut">
              <a:rPr lang="nl-NL" smtClean="0"/>
              <a:t>14-5-2019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3916275126"/>
      </p:ext>
    </p:extLst>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6EF6D45-1DD2-498B-B865-E4DBB19438A5}" type="datetimeFigureOut">
              <a:rPr lang="nl-NL" smtClean="0"/>
              <a:t>14-5-2019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2008343700"/>
      </p:ext>
    </p:extLst>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6EF6D45-1DD2-498B-B865-E4DBB19438A5}" type="datetimeFigureOut">
              <a:rPr lang="nl-NL" smtClean="0"/>
              <a:t>14-5-2019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3943092769"/>
      </p:ext>
    </p:extLst>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EF6D45-1DD2-498B-B865-E4DBB19438A5}" type="datetimeFigureOut">
              <a:rPr lang="nl-NL" smtClean="0"/>
              <a:t>14-5-2019</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236F673-827F-477E-A6E0-7CF7457B07AE}" type="slidenum">
              <a:rPr lang="nl-NL" smtClean="0"/>
              <a:t>‹nr.›</a:t>
            </a:fld>
            <a:endParaRPr lang="nl-NL"/>
          </a:p>
        </p:txBody>
      </p:sp>
    </p:spTree>
    <p:extLst>
      <p:ext uri="{BB962C8B-B14F-4D97-AF65-F5344CB8AC3E}">
        <p14:creationId xmlns:p14="http://schemas.microsoft.com/office/powerpoint/2010/main" val="196962102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ransition advClick="0" advTm="500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xmlns="" id="{87CB83DC-3FF5-46E4-870F-42799F602CB3}"/>
              </a:ext>
            </a:extLst>
          </p:cNvPr>
          <p:cNvPicPr>
            <a:picLocks noChangeAspect="1"/>
          </p:cNvPicPr>
          <p:nvPr/>
        </p:nvPicPr>
        <p:blipFill>
          <a:blip r:embed="rId2"/>
          <a:stretch>
            <a:fillRect/>
          </a:stretch>
        </p:blipFill>
        <p:spPr>
          <a:xfrm>
            <a:off x="2896737" y="440051"/>
            <a:ext cx="6538527" cy="2049958"/>
          </a:xfrm>
          <a:prstGeom prst="rect">
            <a:avLst/>
          </a:prstGeom>
        </p:spPr>
      </p:pic>
      <p:pic>
        <p:nvPicPr>
          <p:cNvPr id="6" name="Afbeelding 5">
            <a:extLst>
              <a:ext uri="{FF2B5EF4-FFF2-40B4-BE49-F238E27FC236}">
                <a16:creationId xmlns:a16="http://schemas.microsoft.com/office/drawing/2014/main" xmlns="" id="{6EE8E873-5A4E-4ADF-B5C3-60A6308D232F}"/>
              </a:ext>
            </a:extLst>
          </p:cNvPr>
          <p:cNvPicPr>
            <a:picLocks noChangeAspect="1"/>
          </p:cNvPicPr>
          <p:nvPr/>
        </p:nvPicPr>
        <p:blipFill>
          <a:blip r:embed="rId3"/>
          <a:stretch>
            <a:fillRect/>
          </a:stretch>
        </p:blipFill>
        <p:spPr>
          <a:xfrm>
            <a:off x="3486150" y="2528109"/>
            <a:ext cx="5359703" cy="2567766"/>
          </a:xfrm>
          <a:prstGeom prst="rect">
            <a:avLst/>
          </a:prstGeom>
        </p:spPr>
      </p:pic>
      <p:sp>
        <p:nvSpPr>
          <p:cNvPr id="7" name="Rechthoek 6">
            <a:extLst>
              <a:ext uri="{FF2B5EF4-FFF2-40B4-BE49-F238E27FC236}">
                <a16:creationId xmlns:a16="http://schemas.microsoft.com/office/drawing/2014/main" xmlns="" id="{1E2EBB8F-48C1-4E28-BD8F-159A98CEBDE9}"/>
              </a:ext>
            </a:extLst>
          </p:cNvPr>
          <p:cNvSpPr/>
          <p:nvPr/>
        </p:nvSpPr>
        <p:spPr>
          <a:xfrm>
            <a:off x="4232201" y="5337673"/>
            <a:ext cx="3867597" cy="923330"/>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Samen sterk!</a:t>
            </a:r>
          </a:p>
        </p:txBody>
      </p:sp>
    </p:spTree>
    <p:extLst>
      <p:ext uri="{BB962C8B-B14F-4D97-AF65-F5344CB8AC3E}">
        <p14:creationId xmlns:p14="http://schemas.microsoft.com/office/powerpoint/2010/main" val="3026442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8" presetClass="emph" presetSubtype="0" fill="hold" grpId="0" nodeType="afterEffect">
                                  <p:stCondLst>
                                    <p:cond delay="0"/>
                                  </p:stCondLst>
                                  <p:childTnLst>
                                    <p:animRot by="43200000">
                                      <p:cBhvr>
                                        <p:cTn id="1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42002BB3-15B1-4D87-B79D-EA53DC5D99A4}"/>
              </a:ext>
            </a:extLst>
          </p:cNvPr>
          <p:cNvSpPr/>
          <p:nvPr/>
        </p:nvSpPr>
        <p:spPr>
          <a:xfrm>
            <a:off x="488272" y="514905"/>
            <a:ext cx="8655728" cy="1354217"/>
          </a:xfrm>
          <a:prstGeom prst="rect">
            <a:avLst/>
          </a:prstGeom>
        </p:spPr>
        <p:txBody>
          <a:bodyPr wrap="square">
            <a:spAutoFit/>
          </a:bodyPr>
          <a:lstStyle/>
          <a:p>
            <a:r>
              <a:rPr lang="nl-NL" sz="2800" b="1" dirty="0">
                <a:latin typeface="Calibri" panose="020F0502020204030204" pitchFamily="34" charset="0"/>
                <a:cs typeface="Calibri" panose="020F0502020204030204" pitchFamily="34" charset="0"/>
              </a:rPr>
              <a:t>Infra en ontsluiten</a:t>
            </a:r>
            <a:endParaRPr lang="nl-NL" sz="2800" dirty="0">
              <a:latin typeface="Calibri" panose="020F0502020204030204" pitchFamily="34" charset="0"/>
              <a:cs typeface="Calibri" panose="020F0502020204030204" pitchFamily="34" charset="0"/>
            </a:endParaRPr>
          </a:p>
          <a:p>
            <a:pPr lvl="0">
              <a:spcAft>
                <a:spcPts val="0"/>
              </a:spcAft>
            </a:pPr>
            <a:endParaRPr lang="nl-NL" b="1"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nl-NL" i="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hoek 4">
            <a:extLst>
              <a:ext uri="{FF2B5EF4-FFF2-40B4-BE49-F238E27FC236}">
                <a16:creationId xmlns:a16="http://schemas.microsoft.com/office/drawing/2014/main" xmlns="" id="{57F30CAF-D65C-4B87-89D6-33C37BE9B074}"/>
              </a:ext>
            </a:extLst>
          </p:cNvPr>
          <p:cNvSpPr/>
          <p:nvPr/>
        </p:nvSpPr>
        <p:spPr>
          <a:xfrm>
            <a:off x="488272" y="1239694"/>
            <a:ext cx="7075503" cy="2585323"/>
          </a:xfrm>
          <a:prstGeom prst="rect">
            <a:avLst/>
          </a:prstGeom>
        </p:spPr>
        <p:txBody>
          <a:bodyPr wrap="square">
            <a:spAutoFit/>
          </a:bodyPr>
          <a:lstStyle/>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Om de Hoeksche Waard te laten groeien moeten de bestaande ontsluitingen worden aangepakt en /of efficiënter worden gebruikt. </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De tol van de Kiltunnel verlagen om daar meer verkeer doorheen te laten gaan om de andere ontsluitingen te ontlasten.</a:t>
            </a:r>
          </a:p>
          <a:p>
            <a:pPr>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Investeren in randwegen (Klaaswaal) en fietspaden</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Goed openbaar vervoer op het hele eiland</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Mogelijk een snelbusbaan naar Rotterdam als alternatief voor een metro of trein.</a:t>
            </a:r>
          </a:p>
        </p:txBody>
      </p:sp>
      <p:pic>
        <p:nvPicPr>
          <p:cNvPr id="6" name="Afbeelding 5">
            <a:extLst>
              <a:ext uri="{FF2B5EF4-FFF2-40B4-BE49-F238E27FC236}">
                <a16:creationId xmlns:a16="http://schemas.microsoft.com/office/drawing/2014/main" xmlns="" id="{C0FA58F1-27B8-4870-ACAF-7E9F3833B52B}"/>
              </a:ext>
            </a:extLst>
          </p:cNvPr>
          <p:cNvPicPr>
            <a:picLocks noChangeAspect="1"/>
          </p:cNvPicPr>
          <p:nvPr/>
        </p:nvPicPr>
        <p:blipFill>
          <a:blip r:embed="rId2"/>
          <a:stretch>
            <a:fillRect/>
          </a:stretch>
        </p:blipFill>
        <p:spPr>
          <a:xfrm>
            <a:off x="5348796" y="3967801"/>
            <a:ext cx="4481128" cy="2601240"/>
          </a:xfrm>
          <a:prstGeom prst="rect">
            <a:avLst/>
          </a:prstGeom>
        </p:spPr>
      </p:pic>
    </p:spTree>
    <p:extLst>
      <p:ext uri="{BB962C8B-B14F-4D97-AF65-F5344CB8AC3E}">
        <p14:creationId xmlns:p14="http://schemas.microsoft.com/office/powerpoint/2010/main" val="3331386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xmlns="" id="{60C3E049-0EC8-4048-AF19-7F83D8FEC4C4}"/>
              </a:ext>
            </a:extLst>
          </p:cNvPr>
          <p:cNvSpPr/>
          <p:nvPr/>
        </p:nvSpPr>
        <p:spPr>
          <a:xfrm>
            <a:off x="731335" y="501082"/>
            <a:ext cx="4339906" cy="523220"/>
          </a:xfrm>
          <a:prstGeom prst="rect">
            <a:avLst/>
          </a:prstGeom>
        </p:spPr>
        <p:txBody>
          <a:bodyPr wrap="none">
            <a:spAutoFit/>
          </a:bodyPr>
          <a:lstStyle/>
          <a:p>
            <a:pPr>
              <a:spcAft>
                <a:spcPts val="0"/>
              </a:spcAft>
            </a:pPr>
            <a:r>
              <a:rPr lang="nl-NL" sz="2800" b="1" dirty="0">
                <a:latin typeface="Calibri" panose="020F0502020204030204" pitchFamily="34" charset="0"/>
                <a:ea typeface="Calibri" panose="020F0502020204030204" pitchFamily="34" charset="0"/>
                <a:cs typeface="Times New Roman" panose="02020603050405020304" pitchFamily="18" charset="0"/>
              </a:rPr>
              <a:t>2. Werken en ondernemers:</a:t>
            </a: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hoek 5">
            <a:extLst>
              <a:ext uri="{FF2B5EF4-FFF2-40B4-BE49-F238E27FC236}">
                <a16:creationId xmlns:a16="http://schemas.microsoft.com/office/drawing/2014/main" xmlns="" id="{08D1F8B7-359A-4E91-9ADD-86FF517AB76D}"/>
              </a:ext>
            </a:extLst>
          </p:cNvPr>
          <p:cNvSpPr/>
          <p:nvPr/>
        </p:nvSpPr>
        <p:spPr>
          <a:xfrm>
            <a:off x="666232" y="1145621"/>
            <a:ext cx="6096000" cy="1477328"/>
          </a:xfrm>
          <a:prstGeom prst="rect">
            <a:avLst/>
          </a:prstGeom>
        </p:spPr>
        <p:txBody>
          <a:bodyPr>
            <a:spAutoFit/>
          </a:bodyPr>
          <a:lstStyle/>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Ondersteun ondernemers in de HW zodat ze blijven en uitbreiden. Hierdoor zorgen ze voor werkgelegenheid. De combinatie is belangrijk voor de toekomst van de HW.</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Zorgt er ook voor dat de jeugd in de HW blijft of zelfs wil komen wonen. </a:t>
            </a:r>
          </a:p>
        </p:txBody>
      </p:sp>
      <p:pic>
        <p:nvPicPr>
          <p:cNvPr id="7" name="Afbeelding 6">
            <a:extLst>
              <a:ext uri="{FF2B5EF4-FFF2-40B4-BE49-F238E27FC236}">
                <a16:creationId xmlns:a16="http://schemas.microsoft.com/office/drawing/2014/main" xmlns="" id="{64217E0E-6349-40A1-B672-B7FA42847D44}"/>
              </a:ext>
            </a:extLst>
          </p:cNvPr>
          <p:cNvPicPr>
            <a:picLocks noChangeAspect="1"/>
          </p:cNvPicPr>
          <p:nvPr/>
        </p:nvPicPr>
        <p:blipFill>
          <a:blip r:embed="rId2"/>
          <a:stretch>
            <a:fillRect/>
          </a:stretch>
        </p:blipFill>
        <p:spPr>
          <a:xfrm>
            <a:off x="1966587" y="3017122"/>
            <a:ext cx="6056593" cy="3339796"/>
          </a:xfrm>
          <a:prstGeom prst="rect">
            <a:avLst/>
          </a:prstGeom>
        </p:spPr>
      </p:pic>
    </p:spTree>
    <p:extLst>
      <p:ext uri="{BB962C8B-B14F-4D97-AF65-F5344CB8AC3E}">
        <p14:creationId xmlns:p14="http://schemas.microsoft.com/office/powerpoint/2010/main" val="2471502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E051A58C-7718-49F6-9EB9-B5272C891D23}"/>
              </a:ext>
            </a:extLst>
          </p:cNvPr>
          <p:cNvSpPr/>
          <p:nvPr/>
        </p:nvSpPr>
        <p:spPr>
          <a:xfrm>
            <a:off x="914400" y="612845"/>
            <a:ext cx="8229600" cy="1631216"/>
          </a:xfrm>
          <a:prstGeom prst="rect">
            <a:avLst/>
          </a:prstGeom>
        </p:spPr>
        <p:txBody>
          <a:bodyPr wrap="square">
            <a:spAutoFit/>
          </a:bodyPr>
          <a:lstStyle/>
          <a:p>
            <a:r>
              <a:rPr lang="nl-NL" sz="2800" b="1" dirty="0">
                <a:latin typeface="Calibri" panose="020F0502020204030204" pitchFamily="34" charset="0"/>
                <a:cs typeface="Calibri" panose="020F0502020204030204" pitchFamily="34" charset="0"/>
              </a:rPr>
              <a:t>3. Wonen</a:t>
            </a:r>
          </a:p>
          <a:p>
            <a:endParaRPr lang="nl-NL" dirty="0"/>
          </a:p>
          <a:p>
            <a:endParaRPr lang="nl-NL" dirty="0"/>
          </a:p>
          <a:p>
            <a:endParaRPr lang="nl-NL" dirty="0"/>
          </a:p>
          <a:p>
            <a:pPr lvl="0">
              <a:spcAft>
                <a:spcPts val="0"/>
              </a:spcAft>
            </a:pPr>
            <a:endParaRPr lang="nl-NL"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Afbeelding 5">
            <a:extLst>
              <a:ext uri="{FF2B5EF4-FFF2-40B4-BE49-F238E27FC236}">
                <a16:creationId xmlns:a16="http://schemas.microsoft.com/office/drawing/2014/main" xmlns="" id="{152CF985-4D5B-4D30-9A32-FB549D791482}"/>
              </a:ext>
            </a:extLst>
          </p:cNvPr>
          <p:cNvPicPr>
            <a:picLocks noChangeAspect="1"/>
          </p:cNvPicPr>
          <p:nvPr/>
        </p:nvPicPr>
        <p:blipFill>
          <a:blip r:embed="rId2"/>
          <a:stretch>
            <a:fillRect/>
          </a:stretch>
        </p:blipFill>
        <p:spPr>
          <a:xfrm>
            <a:off x="9094800" y="4484318"/>
            <a:ext cx="3019151" cy="2254359"/>
          </a:xfrm>
          <a:prstGeom prst="rect">
            <a:avLst/>
          </a:prstGeom>
        </p:spPr>
      </p:pic>
      <p:sp>
        <p:nvSpPr>
          <p:cNvPr id="4" name="Rechthoek 3">
            <a:extLst>
              <a:ext uri="{FF2B5EF4-FFF2-40B4-BE49-F238E27FC236}">
                <a16:creationId xmlns:a16="http://schemas.microsoft.com/office/drawing/2014/main" xmlns="" id="{9FE6935C-FCAA-42CE-B4BD-54CBCF149488}"/>
              </a:ext>
            </a:extLst>
          </p:cNvPr>
          <p:cNvSpPr/>
          <p:nvPr/>
        </p:nvSpPr>
        <p:spPr>
          <a:xfrm>
            <a:off x="914400" y="1292843"/>
            <a:ext cx="8229600" cy="2862322"/>
          </a:xfrm>
          <a:prstGeom prst="rect">
            <a:avLst/>
          </a:prstGeom>
        </p:spPr>
        <p:txBody>
          <a:bodyPr wrap="square">
            <a:spAutoFit/>
          </a:bodyPr>
          <a:lstStyle/>
          <a:p>
            <a:r>
              <a:rPr lang="nl-NL" dirty="0">
                <a:latin typeface="Calibri" panose="020F0502020204030204" pitchFamily="34" charset="0"/>
                <a:cs typeface="Calibri" panose="020F0502020204030204" pitchFamily="34" charset="0"/>
              </a:rPr>
              <a:t>Het aantal woningen laten toenemen met ca. 10.000 in de komende jaren</a:t>
            </a:r>
          </a:p>
          <a:p>
            <a:r>
              <a:rPr lang="nl-NL" dirty="0">
                <a:latin typeface="Calibri" panose="020F0502020204030204" pitchFamily="34" charset="0"/>
                <a:cs typeface="Calibri" panose="020F0502020204030204" pitchFamily="34" charset="0"/>
              </a:rPr>
              <a:t>Dit zijn goedkopere huur- en koopwoningen</a:t>
            </a:r>
          </a:p>
          <a:p>
            <a:r>
              <a:rPr lang="nl-NL" dirty="0">
                <a:latin typeface="Calibri" panose="020F0502020204030204" pitchFamily="34" charset="0"/>
                <a:cs typeface="Calibri" panose="020F0502020204030204" pitchFamily="34" charset="0"/>
              </a:rPr>
              <a:t>Bouwen in alle kernen van de HW. Focus op Maasdam, ’s Gravendeel, Oud Beijerland en Klaaswaal.</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Deze plaatsen zijn ingegeven omdat daar al wordt gebouwd, ruimte is en de minste druk geeft op de ontsluitingen. </a:t>
            </a:r>
          </a:p>
          <a:p>
            <a:r>
              <a:rPr lang="nl-NL" dirty="0">
                <a:latin typeface="Calibri" panose="020F0502020204030204" pitchFamily="34" charset="0"/>
                <a:cs typeface="Calibri" panose="020F0502020204030204" pitchFamily="34" charset="0"/>
              </a:rPr>
              <a:t>Bouw door HW wonen en andere partijen.</a:t>
            </a:r>
          </a:p>
          <a:p>
            <a:r>
              <a:rPr lang="nl-NL" dirty="0">
                <a:latin typeface="Calibri" panose="020F0502020204030204" pitchFamily="34" charset="0"/>
                <a:cs typeface="Calibri" panose="020F0502020204030204" pitchFamily="34" charset="0"/>
              </a:rPr>
              <a:t>Belangrijk</a:t>
            </a:r>
            <a:r>
              <a:rPr lang="nl-NL" dirty="0"/>
              <a:t>:</a:t>
            </a:r>
          </a:p>
          <a:p>
            <a:endParaRPr lang="nl-NL" dirty="0"/>
          </a:p>
        </p:txBody>
      </p:sp>
      <p:sp>
        <p:nvSpPr>
          <p:cNvPr id="7" name="Rechthoek 6">
            <a:extLst>
              <a:ext uri="{FF2B5EF4-FFF2-40B4-BE49-F238E27FC236}">
                <a16:creationId xmlns:a16="http://schemas.microsoft.com/office/drawing/2014/main" xmlns="" id="{86F16F0A-C4C0-4782-97E0-65FE48CE8E46}"/>
              </a:ext>
            </a:extLst>
          </p:cNvPr>
          <p:cNvSpPr/>
          <p:nvPr/>
        </p:nvSpPr>
        <p:spPr>
          <a:xfrm>
            <a:off x="914400" y="3780460"/>
            <a:ext cx="6096000" cy="1200329"/>
          </a:xfrm>
          <a:prstGeom prst="rect">
            <a:avLst/>
          </a:prstGeom>
        </p:spPr>
        <p:txBody>
          <a:bodyPr>
            <a:spAutoFit/>
          </a:bodyPr>
          <a:lstStyle/>
          <a:p>
            <a:r>
              <a:rPr lang="nl-NL" dirty="0"/>
              <a:t>- </a:t>
            </a:r>
            <a:r>
              <a:rPr lang="nl-NL" dirty="0">
                <a:latin typeface="Calibri" panose="020F0502020204030204" pitchFamily="34" charset="0"/>
                <a:cs typeface="Calibri" panose="020F0502020204030204" pitchFamily="34" charset="0"/>
              </a:rPr>
              <a:t>voorwaarden &amp; spelregels</a:t>
            </a:r>
          </a:p>
          <a:p>
            <a:r>
              <a:rPr lang="nl-NL" dirty="0">
                <a:latin typeface="Calibri" panose="020F0502020204030204" pitchFamily="34" charset="0"/>
                <a:cs typeface="Calibri" panose="020F0502020204030204" pitchFamily="34" charset="0"/>
              </a:rPr>
              <a:t>- locaties</a:t>
            </a:r>
          </a:p>
          <a:p>
            <a:r>
              <a:rPr lang="nl-NL" dirty="0">
                <a:latin typeface="Calibri" panose="020F0502020204030204" pitchFamily="34" charset="0"/>
                <a:cs typeface="Calibri" panose="020F0502020204030204" pitchFamily="34" charset="0"/>
              </a:rPr>
              <a:t>- mix van de woningen</a:t>
            </a:r>
          </a:p>
          <a:p>
            <a:r>
              <a:rPr lang="nl-NL" dirty="0">
                <a:latin typeface="Calibri" panose="020F0502020204030204" pitchFamily="34" charset="0"/>
                <a:cs typeface="Calibri" panose="020F0502020204030204" pitchFamily="34" charset="0"/>
              </a:rPr>
              <a:t>- betrokken partijen</a:t>
            </a:r>
          </a:p>
        </p:txBody>
      </p:sp>
    </p:spTree>
    <p:extLst>
      <p:ext uri="{BB962C8B-B14F-4D97-AF65-F5344CB8AC3E}">
        <p14:creationId xmlns:p14="http://schemas.microsoft.com/office/powerpoint/2010/main" val="289373677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EEB8E752-76FA-4BB4-9856-0D68E9E7696A}"/>
              </a:ext>
            </a:extLst>
          </p:cNvPr>
          <p:cNvSpPr/>
          <p:nvPr/>
        </p:nvSpPr>
        <p:spPr>
          <a:xfrm>
            <a:off x="506027" y="343540"/>
            <a:ext cx="9090733" cy="523220"/>
          </a:xfrm>
          <a:prstGeom prst="rect">
            <a:avLst/>
          </a:prstGeom>
        </p:spPr>
        <p:txBody>
          <a:bodyPr wrap="square">
            <a:spAutoFit/>
          </a:bodyPr>
          <a:lstStyle/>
          <a:p>
            <a:pPr lvl="0">
              <a:spcAft>
                <a:spcPts val="0"/>
              </a:spcAft>
            </a:pPr>
            <a:r>
              <a:rPr lang="nl-NL" sz="2800" b="1" dirty="0">
                <a:latin typeface="Calibri" panose="020F0502020204030204" pitchFamily="34" charset="0"/>
                <a:ea typeface="Calibri" panose="020F0502020204030204" pitchFamily="34" charset="0"/>
                <a:cs typeface="Times New Roman" panose="02020603050405020304" pitchFamily="18" charset="0"/>
              </a:rPr>
              <a:t>4. Winkels </a:t>
            </a: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hoek 3">
            <a:extLst>
              <a:ext uri="{FF2B5EF4-FFF2-40B4-BE49-F238E27FC236}">
                <a16:creationId xmlns:a16="http://schemas.microsoft.com/office/drawing/2014/main" xmlns="" id="{15DD1E7C-C4F4-43C4-862E-1607CA2B8D68}"/>
              </a:ext>
            </a:extLst>
          </p:cNvPr>
          <p:cNvSpPr/>
          <p:nvPr/>
        </p:nvSpPr>
        <p:spPr>
          <a:xfrm>
            <a:off x="443883" y="816747"/>
            <a:ext cx="8495931" cy="3970318"/>
          </a:xfrm>
          <a:prstGeom prst="rect">
            <a:avLst/>
          </a:prstGeom>
        </p:spPr>
        <p:txBody>
          <a:bodyPr wrap="square">
            <a:spAutoFit/>
          </a:bodyPr>
          <a:lstStyle/>
          <a:p>
            <a:pPr>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Zondag openingen zijn belangrijk omdat inwoners hun uitgaven buiten de HW gaan doen.</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Het is belangrijk voor de HW dat er een aantrekkelijk aanbod blijft aan winkels.</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Laat bewoners meedenken en werken aan het inrichten van de winkelgebieden. </a:t>
            </a:r>
          </a:p>
          <a:p>
            <a:pPr>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Het is belangrijk dat mensen in de kernen willen verblijven. </a:t>
            </a:r>
            <a:r>
              <a:rPr lang="en-US" dirty="0">
                <a:latin typeface="Calibri" panose="020F0502020204030204" pitchFamily="34" charset="0"/>
                <a:ea typeface="Calibri" panose="020F0502020204030204" pitchFamily="34" charset="0"/>
                <a:cs typeface="Times New Roman" panose="02020603050405020304" pitchFamily="18" charset="0"/>
              </a:rPr>
              <a:t>“A place to stay” in </a:t>
            </a:r>
            <a:r>
              <a:rPr lang="en-US" dirty="0" err="1">
                <a:latin typeface="Calibri" panose="020F0502020204030204" pitchFamily="34" charset="0"/>
                <a:ea typeface="Calibri" panose="020F0502020204030204" pitchFamily="34" charset="0"/>
                <a:cs typeface="Times New Roman" panose="02020603050405020304" pitchFamily="18" charset="0"/>
              </a:rPr>
              <a:t>plaats</a:t>
            </a:r>
            <a:r>
              <a:rPr lang="en-US" dirty="0">
                <a:latin typeface="Calibri" panose="020F0502020204030204" pitchFamily="34" charset="0"/>
                <a:ea typeface="Calibri" panose="020F0502020204030204" pitchFamily="34" charset="0"/>
                <a:cs typeface="Times New Roman" panose="02020603050405020304" pitchFamily="18" charset="0"/>
              </a:rPr>
              <a:t> van </a:t>
            </a:r>
            <a:r>
              <a:rPr lang="en-US" dirty="0" err="1">
                <a:latin typeface="Calibri" panose="020F0502020204030204" pitchFamily="34" charset="0"/>
                <a:ea typeface="Calibri" panose="020F0502020204030204" pitchFamily="34" charset="0"/>
                <a:cs typeface="Times New Roman" panose="02020603050405020304" pitchFamily="18" charset="0"/>
              </a:rPr>
              <a:t>alleen</a:t>
            </a:r>
            <a:r>
              <a:rPr lang="en-US" dirty="0">
                <a:latin typeface="Calibri" panose="020F0502020204030204" pitchFamily="34" charset="0"/>
                <a:ea typeface="Calibri" panose="020F0502020204030204" pitchFamily="34" charset="0"/>
                <a:cs typeface="Times New Roman" panose="02020603050405020304" pitchFamily="18" charset="0"/>
              </a:rPr>
              <a:t> “a place to shop”. </a:t>
            </a:r>
            <a:r>
              <a:rPr lang="nl-NL" dirty="0">
                <a:latin typeface="Calibri" panose="020F0502020204030204" pitchFamily="34" charset="0"/>
                <a:ea typeface="Calibri" panose="020F0502020204030204" pitchFamily="34" charset="0"/>
                <a:cs typeface="Times New Roman" panose="02020603050405020304" pitchFamily="18" charset="0"/>
              </a:rPr>
              <a:t>Dit laatste is de huidige focus van gemeenten en provincies in NL en gezien de huidige leegstand en onaantrekkelijkheid van sommige dorpskernen niet echt succesvol! </a:t>
            </a:r>
          </a:p>
          <a:p>
            <a:pPr>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Dit moet anders. Kies winkel hotspots waar mensen graag komen en ontwikkel centra als leuke verblijfsplaatsen met een mix van winkelen, wonen en recreëren. </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Niet alles aanpakken met de dezelfde benadering &amp; beleid. De verschillen maken het juist interessant. </a:t>
            </a:r>
          </a:p>
        </p:txBody>
      </p:sp>
      <p:pic>
        <p:nvPicPr>
          <p:cNvPr id="5" name="Afbeelding 4">
            <a:extLst>
              <a:ext uri="{FF2B5EF4-FFF2-40B4-BE49-F238E27FC236}">
                <a16:creationId xmlns:a16="http://schemas.microsoft.com/office/drawing/2014/main" xmlns="" id="{D5FE8B73-C2C3-4AAE-8D51-667D36B22EDF}"/>
              </a:ext>
            </a:extLst>
          </p:cNvPr>
          <p:cNvPicPr>
            <a:picLocks noChangeAspect="1"/>
          </p:cNvPicPr>
          <p:nvPr/>
        </p:nvPicPr>
        <p:blipFill>
          <a:blip r:embed="rId2"/>
          <a:stretch>
            <a:fillRect/>
          </a:stretch>
        </p:blipFill>
        <p:spPr>
          <a:xfrm>
            <a:off x="9596759" y="3799914"/>
            <a:ext cx="2370385" cy="2791908"/>
          </a:xfrm>
          <a:prstGeom prst="rect">
            <a:avLst/>
          </a:prstGeom>
        </p:spPr>
      </p:pic>
    </p:spTree>
    <p:extLst>
      <p:ext uri="{BB962C8B-B14F-4D97-AF65-F5344CB8AC3E}">
        <p14:creationId xmlns:p14="http://schemas.microsoft.com/office/powerpoint/2010/main" val="152427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582048A5-9CE7-41AB-BF9C-1AE4874A5202}"/>
              </a:ext>
            </a:extLst>
          </p:cNvPr>
          <p:cNvSpPr/>
          <p:nvPr/>
        </p:nvSpPr>
        <p:spPr>
          <a:xfrm>
            <a:off x="446843" y="1385318"/>
            <a:ext cx="6096000" cy="1754326"/>
          </a:xfrm>
          <a:prstGeom prst="rect">
            <a:avLst/>
          </a:prstGeom>
        </p:spPr>
        <p:txBody>
          <a:bodyPr>
            <a:spAutoFit/>
          </a:bodyPr>
          <a:lstStyle/>
          <a:p>
            <a:r>
              <a:rPr lang="nl-NL" dirty="0">
                <a:latin typeface="Calibri" panose="020F0502020204030204" pitchFamily="34" charset="0"/>
                <a:cs typeface="Calibri" panose="020F0502020204030204" pitchFamily="34" charset="0"/>
              </a:rPr>
              <a:t>Creatieve aanpak voor het realiseren van seniorenwoningen. Groepsgewijs bouwen, </a:t>
            </a:r>
            <a:r>
              <a:rPr lang="nl-NL" dirty="0" err="1">
                <a:latin typeface="Calibri" panose="020F0502020204030204" pitchFamily="34" charset="0"/>
                <a:cs typeface="Calibri" panose="020F0502020204030204" pitchFamily="34" charset="0"/>
              </a:rPr>
              <a:t>gated</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communities</a:t>
            </a:r>
            <a:r>
              <a:rPr lang="nl-NL" dirty="0">
                <a:latin typeface="Calibri" panose="020F0502020204030204" pitchFamily="34" charset="0"/>
                <a:cs typeface="Calibri" panose="020F0502020204030204" pitchFamily="34" charset="0"/>
              </a:rPr>
              <a:t>, dicht bij (medische) verzorging. Prijsvraag uitschrijven!</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Ook creatieve aanpak voor bestaande gebouwen. BV ombouwen gemeentehuizen voor o.a. studentenwoningen.</a:t>
            </a:r>
          </a:p>
        </p:txBody>
      </p:sp>
      <p:sp>
        <p:nvSpPr>
          <p:cNvPr id="3" name="Tekstvak 2">
            <a:extLst>
              <a:ext uri="{FF2B5EF4-FFF2-40B4-BE49-F238E27FC236}">
                <a16:creationId xmlns:a16="http://schemas.microsoft.com/office/drawing/2014/main" xmlns="" id="{A17C439C-5846-44C3-A5AF-C216A6724C66}"/>
              </a:ext>
            </a:extLst>
          </p:cNvPr>
          <p:cNvSpPr txBox="1"/>
          <p:nvPr/>
        </p:nvSpPr>
        <p:spPr>
          <a:xfrm>
            <a:off x="523783" y="568171"/>
            <a:ext cx="8809335" cy="523220"/>
          </a:xfrm>
          <a:prstGeom prst="rect">
            <a:avLst/>
          </a:prstGeom>
          <a:noFill/>
        </p:spPr>
        <p:txBody>
          <a:bodyPr wrap="none" rtlCol="0">
            <a:spAutoFit/>
          </a:bodyPr>
          <a:lstStyle/>
          <a:p>
            <a:r>
              <a:rPr lang="nl-NL" sz="2800" b="1" dirty="0">
                <a:latin typeface="Calibri" panose="020F0502020204030204" pitchFamily="34" charset="0"/>
                <a:cs typeface="Calibri" panose="020F0502020204030204" pitchFamily="34" charset="0"/>
              </a:rPr>
              <a:t>5. Studenten en Senioren </a:t>
            </a:r>
            <a:r>
              <a:rPr lang="nl-NL" sz="2800" b="1" dirty="0" err="1">
                <a:latin typeface="Calibri" panose="020F0502020204030204" pitchFamily="34" charset="0"/>
                <a:cs typeface="Calibri" panose="020F0502020204030204" pitchFamily="34" charset="0"/>
              </a:rPr>
              <a:t>wonigen</a:t>
            </a:r>
            <a:r>
              <a:rPr lang="nl-NL" sz="2800" b="1" dirty="0">
                <a:latin typeface="Calibri" panose="020F0502020204030204" pitchFamily="34" charset="0"/>
                <a:cs typeface="Calibri" panose="020F0502020204030204" pitchFamily="34" charset="0"/>
              </a:rPr>
              <a:t> inclusief voorzieningen</a:t>
            </a:r>
          </a:p>
        </p:txBody>
      </p:sp>
      <p:pic>
        <p:nvPicPr>
          <p:cNvPr id="4" name="Afbeelding 3">
            <a:extLst>
              <a:ext uri="{FF2B5EF4-FFF2-40B4-BE49-F238E27FC236}">
                <a16:creationId xmlns:a16="http://schemas.microsoft.com/office/drawing/2014/main" xmlns="" id="{4B775CE8-811D-4A77-BE58-4A5DFCB7AD4A}"/>
              </a:ext>
            </a:extLst>
          </p:cNvPr>
          <p:cNvPicPr>
            <a:picLocks noChangeAspect="1"/>
          </p:cNvPicPr>
          <p:nvPr/>
        </p:nvPicPr>
        <p:blipFill>
          <a:blip r:embed="rId2"/>
          <a:stretch>
            <a:fillRect/>
          </a:stretch>
        </p:blipFill>
        <p:spPr>
          <a:xfrm>
            <a:off x="6705579" y="1167942"/>
            <a:ext cx="3484790" cy="4304740"/>
          </a:xfrm>
          <a:prstGeom prst="rect">
            <a:avLst/>
          </a:prstGeom>
        </p:spPr>
      </p:pic>
      <p:pic>
        <p:nvPicPr>
          <p:cNvPr id="5" name="Afbeelding 4">
            <a:extLst>
              <a:ext uri="{FF2B5EF4-FFF2-40B4-BE49-F238E27FC236}">
                <a16:creationId xmlns:a16="http://schemas.microsoft.com/office/drawing/2014/main" xmlns="" id="{578B4FED-70A9-4CD4-9EE8-4DDE7ABA09ED}"/>
              </a:ext>
            </a:extLst>
          </p:cNvPr>
          <p:cNvPicPr>
            <a:picLocks noChangeAspect="1"/>
          </p:cNvPicPr>
          <p:nvPr/>
        </p:nvPicPr>
        <p:blipFill>
          <a:blip r:embed="rId3"/>
          <a:stretch>
            <a:fillRect/>
          </a:stretch>
        </p:blipFill>
        <p:spPr>
          <a:xfrm>
            <a:off x="446843" y="3267075"/>
            <a:ext cx="1908975" cy="1817527"/>
          </a:xfrm>
          <a:prstGeom prst="rect">
            <a:avLst/>
          </a:prstGeom>
        </p:spPr>
      </p:pic>
    </p:spTree>
    <p:extLst>
      <p:ext uri="{BB962C8B-B14F-4D97-AF65-F5344CB8AC3E}">
        <p14:creationId xmlns:p14="http://schemas.microsoft.com/office/powerpoint/2010/main" val="3528488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xmlns="" id="{4A143C0D-2C11-4959-942B-D39312F43D50}"/>
              </a:ext>
            </a:extLst>
          </p:cNvPr>
          <p:cNvPicPr>
            <a:picLocks noChangeAspect="1"/>
          </p:cNvPicPr>
          <p:nvPr/>
        </p:nvPicPr>
        <p:blipFill>
          <a:blip r:embed="rId2"/>
          <a:stretch>
            <a:fillRect/>
          </a:stretch>
        </p:blipFill>
        <p:spPr>
          <a:xfrm>
            <a:off x="473744" y="383933"/>
            <a:ext cx="3511978" cy="2651200"/>
          </a:xfrm>
          <a:prstGeom prst="rect">
            <a:avLst/>
          </a:prstGeom>
        </p:spPr>
      </p:pic>
      <p:sp>
        <p:nvSpPr>
          <p:cNvPr id="4" name="Rechthoek 3">
            <a:extLst>
              <a:ext uri="{FF2B5EF4-FFF2-40B4-BE49-F238E27FC236}">
                <a16:creationId xmlns:a16="http://schemas.microsoft.com/office/drawing/2014/main" xmlns="" id="{F17DF8C4-FBF3-4A80-802F-DC96A277C383}"/>
              </a:ext>
            </a:extLst>
          </p:cNvPr>
          <p:cNvSpPr/>
          <p:nvPr/>
        </p:nvSpPr>
        <p:spPr>
          <a:xfrm>
            <a:off x="4078087" y="177188"/>
            <a:ext cx="7640169" cy="923330"/>
          </a:xfrm>
          <a:prstGeom prst="rect">
            <a:avLst/>
          </a:prstGeom>
          <a:noFill/>
        </p:spPr>
        <p:txBody>
          <a:bodyPr wrap="none" lIns="91440" tIns="45720" rIns="91440" bIns="45720">
            <a:spAutoFit/>
          </a:bodyPr>
          <a:lstStyle/>
          <a:p>
            <a:pPr algn="ctr"/>
            <a:r>
              <a:rPr lang="nl-NL"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Luister naar de burger</a:t>
            </a:r>
          </a:p>
        </p:txBody>
      </p:sp>
      <p:sp>
        <p:nvSpPr>
          <p:cNvPr id="6" name="Rechthoek 5">
            <a:extLst>
              <a:ext uri="{FF2B5EF4-FFF2-40B4-BE49-F238E27FC236}">
                <a16:creationId xmlns:a16="http://schemas.microsoft.com/office/drawing/2014/main" xmlns="" id="{F4347788-09F7-4FB9-BD3C-F416B1D3AF35}"/>
              </a:ext>
            </a:extLst>
          </p:cNvPr>
          <p:cNvSpPr/>
          <p:nvPr/>
        </p:nvSpPr>
        <p:spPr>
          <a:xfrm>
            <a:off x="3890965" y="1567767"/>
            <a:ext cx="8030180" cy="3416320"/>
          </a:xfrm>
          <a:prstGeom prst="rect">
            <a:avLst/>
          </a:prstGeom>
          <a:noFill/>
        </p:spPr>
        <p:txBody>
          <a:bodyPr wrap="square" lIns="91440" tIns="45720" rIns="91440" bIns="45720">
            <a:spAutoFit/>
          </a:bodyPr>
          <a:lstStyle/>
          <a:p>
            <a:pPr algn="ctr"/>
            <a:r>
              <a:rPr lang="nl-NL" sz="5400" b="1" dirty="0">
                <a:ln w="9525">
                  <a:solidFill>
                    <a:schemeClr val="bg1"/>
                  </a:solidFill>
                  <a:prstDash val="solid"/>
                </a:ln>
                <a:effectLst>
                  <a:outerShdw blurRad="12700" dist="38100" dir="2700000" algn="tl" rotWithShape="0">
                    <a:schemeClr val="bg1">
                      <a:lumMod val="50000"/>
                    </a:schemeClr>
                  </a:outerShdw>
                </a:effectLst>
              </a:rPr>
              <a:t>Gebruik regels voor de nodige structuur,</a:t>
            </a:r>
            <a:br>
              <a:rPr lang="nl-NL" sz="5400" b="1" dirty="0">
                <a:ln w="9525">
                  <a:solidFill>
                    <a:schemeClr val="bg1"/>
                  </a:solidFill>
                  <a:prstDash val="solid"/>
                </a:ln>
                <a:effectLst>
                  <a:outerShdw blurRad="12700" dist="38100" dir="2700000" algn="tl" rotWithShape="0">
                    <a:schemeClr val="bg1">
                      <a:lumMod val="50000"/>
                    </a:schemeClr>
                  </a:outerShdw>
                </a:effectLst>
              </a:rPr>
            </a:br>
            <a:r>
              <a:rPr lang="nl-NL" sz="5400" b="1" dirty="0">
                <a:ln w="9525">
                  <a:solidFill>
                    <a:schemeClr val="bg1"/>
                  </a:solidFill>
                  <a:prstDash val="solid"/>
                </a:ln>
                <a:effectLst>
                  <a:outerShdw blurRad="12700" dist="38100" dir="2700000" algn="tl" rotWithShape="0">
                    <a:schemeClr val="bg1">
                      <a:lumMod val="50000"/>
                    </a:schemeClr>
                  </a:outerShdw>
                </a:effectLst>
              </a:rPr>
              <a:t> maar vermijd bureaucratie</a:t>
            </a:r>
          </a:p>
        </p:txBody>
      </p:sp>
      <p:sp>
        <p:nvSpPr>
          <p:cNvPr id="8" name="Rechthoek 7">
            <a:extLst>
              <a:ext uri="{FF2B5EF4-FFF2-40B4-BE49-F238E27FC236}">
                <a16:creationId xmlns:a16="http://schemas.microsoft.com/office/drawing/2014/main" xmlns="" id="{EF63E43A-5669-412A-81AC-C07B2A1F59DC}"/>
              </a:ext>
            </a:extLst>
          </p:cNvPr>
          <p:cNvSpPr/>
          <p:nvPr/>
        </p:nvSpPr>
        <p:spPr>
          <a:xfrm>
            <a:off x="675899" y="5550737"/>
            <a:ext cx="524727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5400" b="1" cap="none" spc="0" dirty="0">
                <a:ln/>
                <a:solidFill>
                  <a:schemeClr val="accent4"/>
                </a:solidFill>
                <a:effectLst/>
              </a:rPr>
              <a:t>Wees Pro actief</a:t>
            </a:r>
          </a:p>
        </p:txBody>
      </p:sp>
    </p:spTree>
    <p:extLst>
      <p:ext uri="{BB962C8B-B14F-4D97-AF65-F5344CB8AC3E}">
        <p14:creationId xmlns:p14="http://schemas.microsoft.com/office/powerpoint/2010/main" val="849941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6"/>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18" presetClass="emph" presetSubtype="0" fill="hold" grpId="0" nodeType="clickEffect">
                                  <p:stCondLst>
                                    <p:cond delay="0"/>
                                  </p:stCondLst>
                                  <p:iterate type="lt">
                                    <p:tmPct val="4000"/>
                                  </p:iterate>
                                  <p:childTnLst>
                                    <p:set>
                                      <p:cBhvr override="childStyle">
                                        <p:cTn id="17" dur="500" fill="hold"/>
                                        <p:tgtEl>
                                          <p:spTgt spid="8"/>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anim calcmode="lin" valueType="num">
                                      <p:cBhvr>
                                        <p:cTn id="23" dur="2000" fill="hold"/>
                                        <p:tgtEl>
                                          <p:spTgt spid="2"/>
                                        </p:tgtEl>
                                        <p:attrNameLst>
                                          <p:attrName>ppt_w</p:attrName>
                                        </p:attrNameLst>
                                      </p:cBhvr>
                                      <p:tavLst>
                                        <p:tav tm="0" fmla="#ppt_w*sin(2.5*pi*$)">
                                          <p:val>
                                            <p:fltVal val="0"/>
                                          </p:val>
                                        </p:tav>
                                        <p:tav tm="100000">
                                          <p:val>
                                            <p:fltVal val="1"/>
                                          </p:val>
                                        </p:tav>
                                      </p:tavLst>
                                    </p:anim>
                                    <p:anim calcmode="lin" valueType="num">
                                      <p:cBhvr>
                                        <p:cTn id="2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E673287-F055-40DB-BDDD-67FDFA3B7BC2}"/>
              </a:ext>
            </a:extLst>
          </p:cNvPr>
          <p:cNvSpPr>
            <a:spLocks noGrp="1"/>
          </p:cNvSpPr>
          <p:nvPr>
            <p:ph type="title"/>
          </p:nvPr>
        </p:nvSpPr>
        <p:spPr/>
        <p:txBody>
          <a:bodyPr>
            <a:normAutofit/>
          </a:bodyPr>
          <a:lstStyle/>
          <a:p>
            <a:r>
              <a:rPr lang="nl-NL" dirty="0"/>
              <a:t>Onderlinge samenhang Hoeksche Waard</a:t>
            </a:r>
            <a:br>
              <a:rPr lang="nl-NL" dirty="0"/>
            </a:br>
            <a:endParaRPr lang="nl-NL" dirty="0"/>
          </a:p>
        </p:txBody>
      </p:sp>
      <p:sp>
        <p:nvSpPr>
          <p:cNvPr id="3" name="Tijdelijke aanduiding voor inhoud 2">
            <a:extLst>
              <a:ext uri="{FF2B5EF4-FFF2-40B4-BE49-F238E27FC236}">
                <a16:creationId xmlns:a16="http://schemas.microsoft.com/office/drawing/2014/main" xmlns="" id="{9D22DDD8-6F39-4FD0-8006-4D33585C195D}"/>
              </a:ext>
            </a:extLst>
          </p:cNvPr>
          <p:cNvSpPr>
            <a:spLocks noGrp="1"/>
          </p:cNvSpPr>
          <p:nvPr>
            <p:ph sz="half" idx="1"/>
          </p:nvPr>
        </p:nvSpPr>
        <p:spPr>
          <a:xfrm>
            <a:off x="677334" y="2160589"/>
            <a:ext cx="9469843" cy="3880772"/>
          </a:xfrm>
        </p:spPr>
        <p:txBody>
          <a:bodyPr/>
          <a:lstStyle/>
          <a:p>
            <a:r>
              <a:rPr lang="nl-NL" sz="2800" dirty="0"/>
              <a:t>Belang om te veranderen en te vernieuwen</a:t>
            </a:r>
          </a:p>
          <a:p>
            <a:r>
              <a:rPr lang="nl-NL" sz="2800" dirty="0"/>
              <a:t>Waar kan de Hoeksche Waard zich onderscheiden</a:t>
            </a:r>
          </a:p>
          <a:p>
            <a:r>
              <a:rPr lang="nl-NL" sz="2800" dirty="0"/>
              <a:t>t.o.v. de regio, Zuid Holland en NL</a:t>
            </a:r>
          </a:p>
          <a:p>
            <a:endParaRPr lang="nl-NL" dirty="0"/>
          </a:p>
        </p:txBody>
      </p:sp>
    </p:spTree>
    <p:extLst>
      <p:ext uri="{BB962C8B-B14F-4D97-AF65-F5344CB8AC3E}">
        <p14:creationId xmlns:p14="http://schemas.microsoft.com/office/powerpoint/2010/main" val="109364085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D50B5357-3755-4CE4-BF53-8095F16200D0}"/>
              </a:ext>
            </a:extLst>
          </p:cNvPr>
          <p:cNvSpPr/>
          <p:nvPr/>
        </p:nvSpPr>
        <p:spPr>
          <a:xfrm>
            <a:off x="2219324" y="2400300"/>
            <a:ext cx="7239001" cy="1200329"/>
          </a:xfrm>
          <a:prstGeom prst="rect">
            <a:avLst/>
          </a:prstGeom>
        </p:spPr>
        <p:txBody>
          <a:bodyPr wrap="square">
            <a:spAutoFit/>
          </a:bodyPr>
          <a:lstStyle/>
          <a:p>
            <a:pPr>
              <a:spcAft>
                <a:spcPts val="0"/>
              </a:spcAft>
            </a:pPr>
            <a:r>
              <a:rPr lang="nl-NL" sz="3600" b="1" dirty="0">
                <a:latin typeface="Calibri" panose="020F0502020204030204" pitchFamily="34" charset="0"/>
                <a:ea typeface="Calibri" panose="020F0502020204030204" pitchFamily="34" charset="0"/>
                <a:cs typeface="Times New Roman" panose="02020603050405020304" pitchFamily="18" charset="0"/>
              </a:rPr>
              <a:t>Onze uitgelichte punten voor de Hoeksche Waard – Werkgroep 8</a:t>
            </a:r>
            <a:endParaRPr lang="nl-NL"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61952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al 3">
            <a:extLst>
              <a:ext uri="{FF2B5EF4-FFF2-40B4-BE49-F238E27FC236}">
                <a16:creationId xmlns:a16="http://schemas.microsoft.com/office/drawing/2014/main" xmlns="" id="{056AA109-98A8-3744-A3D7-ADD133B3A36A}"/>
              </a:ext>
            </a:extLst>
          </p:cNvPr>
          <p:cNvSpPr/>
          <p:nvPr/>
        </p:nvSpPr>
        <p:spPr>
          <a:xfrm>
            <a:off x="2628900" y="1631950"/>
            <a:ext cx="6934200" cy="359410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xmlns="" id="{6A427D1D-5E60-4749-968C-F33A6BC2FE68}"/>
              </a:ext>
            </a:extLst>
          </p:cNvPr>
          <p:cNvSpPr/>
          <p:nvPr/>
        </p:nvSpPr>
        <p:spPr>
          <a:xfrm>
            <a:off x="5896491" y="1250742"/>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2</a:t>
            </a:r>
          </a:p>
        </p:txBody>
      </p:sp>
      <p:sp>
        <p:nvSpPr>
          <p:cNvPr id="6" name="Ovaal 5">
            <a:extLst>
              <a:ext uri="{FF2B5EF4-FFF2-40B4-BE49-F238E27FC236}">
                <a16:creationId xmlns:a16="http://schemas.microsoft.com/office/drawing/2014/main" xmlns="" id="{760BAC91-A86D-2643-9CF1-46E0AD0AD460}"/>
              </a:ext>
            </a:extLst>
          </p:cNvPr>
          <p:cNvSpPr/>
          <p:nvPr/>
        </p:nvSpPr>
        <p:spPr>
          <a:xfrm>
            <a:off x="7777315" y="1631950"/>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3</a:t>
            </a:r>
          </a:p>
        </p:txBody>
      </p:sp>
      <p:sp>
        <p:nvSpPr>
          <p:cNvPr id="7" name="Ovaal 6">
            <a:extLst>
              <a:ext uri="{FF2B5EF4-FFF2-40B4-BE49-F238E27FC236}">
                <a16:creationId xmlns:a16="http://schemas.microsoft.com/office/drawing/2014/main" xmlns="" id="{8B58BF08-0863-D741-B60D-FD875A845C7A}"/>
              </a:ext>
            </a:extLst>
          </p:cNvPr>
          <p:cNvSpPr/>
          <p:nvPr/>
        </p:nvSpPr>
        <p:spPr>
          <a:xfrm>
            <a:off x="9209138" y="2942302"/>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4</a:t>
            </a:r>
          </a:p>
        </p:txBody>
      </p:sp>
      <p:sp>
        <p:nvSpPr>
          <p:cNvPr id="8" name="Ovaal 7">
            <a:extLst>
              <a:ext uri="{FF2B5EF4-FFF2-40B4-BE49-F238E27FC236}">
                <a16:creationId xmlns:a16="http://schemas.microsoft.com/office/drawing/2014/main" xmlns="" id="{9EB938C2-0A05-2249-AA76-6EB88E8BC114}"/>
              </a:ext>
            </a:extLst>
          </p:cNvPr>
          <p:cNvSpPr/>
          <p:nvPr/>
        </p:nvSpPr>
        <p:spPr>
          <a:xfrm>
            <a:off x="6833726" y="4660796"/>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Ovaal 8">
            <a:extLst>
              <a:ext uri="{FF2B5EF4-FFF2-40B4-BE49-F238E27FC236}">
                <a16:creationId xmlns:a16="http://schemas.microsoft.com/office/drawing/2014/main" xmlns="" id="{231F6851-5E6F-C340-9140-956F45145F57}"/>
              </a:ext>
            </a:extLst>
          </p:cNvPr>
          <p:cNvSpPr/>
          <p:nvPr/>
        </p:nvSpPr>
        <p:spPr>
          <a:xfrm>
            <a:off x="4826360" y="4773816"/>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5</a:t>
            </a:r>
          </a:p>
        </p:txBody>
      </p:sp>
      <p:sp>
        <p:nvSpPr>
          <p:cNvPr id="10" name="Ovaal 9">
            <a:extLst>
              <a:ext uri="{FF2B5EF4-FFF2-40B4-BE49-F238E27FC236}">
                <a16:creationId xmlns:a16="http://schemas.microsoft.com/office/drawing/2014/main" xmlns="" id="{0C137344-28B4-D547-B496-30D26BD078C1}"/>
              </a:ext>
            </a:extLst>
          </p:cNvPr>
          <p:cNvSpPr/>
          <p:nvPr/>
        </p:nvSpPr>
        <p:spPr>
          <a:xfrm>
            <a:off x="4104968" y="1523898"/>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xmlns="" id="{89B5E31B-26D3-3448-A441-8E5A75C06DD9}"/>
              </a:ext>
            </a:extLst>
          </p:cNvPr>
          <p:cNvSpPr/>
          <p:nvPr/>
        </p:nvSpPr>
        <p:spPr>
          <a:xfrm>
            <a:off x="2367118" y="2861185"/>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1</a:t>
            </a:r>
          </a:p>
        </p:txBody>
      </p:sp>
      <p:sp>
        <p:nvSpPr>
          <p:cNvPr id="12" name="Ovaal 11">
            <a:extLst>
              <a:ext uri="{FF2B5EF4-FFF2-40B4-BE49-F238E27FC236}">
                <a16:creationId xmlns:a16="http://schemas.microsoft.com/office/drawing/2014/main" xmlns="" id="{41B00320-F1EB-0F4A-BAD5-DAE1D2D030F8}"/>
              </a:ext>
            </a:extLst>
          </p:cNvPr>
          <p:cNvSpPr/>
          <p:nvPr/>
        </p:nvSpPr>
        <p:spPr>
          <a:xfrm>
            <a:off x="3148101" y="4273092"/>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Ovaal 12">
            <a:extLst>
              <a:ext uri="{FF2B5EF4-FFF2-40B4-BE49-F238E27FC236}">
                <a16:creationId xmlns:a16="http://schemas.microsoft.com/office/drawing/2014/main" xmlns="" id="{43BBD874-3207-5840-87B1-585F07269A1D}"/>
              </a:ext>
            </a:extLst>
          </p:cNvPr>
          <p:cNvSpPr/>
          <p:nvPr/>
        </p:nvSpPr>
        <p:spPr>
          <a:xfrm>
            <a:off x="8485238" y="4252655"/>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2</a:t>
            </a:r>
          </a:p>
        </p:txBody>
      </p:sp>
      <p:sp>
        <p:nvSpPr>
          <p:cNvPr id="14" name="Tekstvak 13">
            <a:extLst>
              <a:ext uri="{FF2B5EF4-FFF2-40B4-BE49-F238E27FC236}">
                <a16:creationId xmlns:a16="http://schemas.microsoft.com/office/drawing/2014/main" xmlns="" id="{A4296BA8-EE29-6A4D-8201-4482A173C0F9}"/>
              </a:ext>
            </a:extLst>
          </p:cNvPr>
          <p:cNvSpPr txBox="1"/>
          <p:nvPr/>
        </p:nvSpPr>
        <p:spPr>
          <a:xfrm>
            <a:off x="3005489" y="1126738"/>
            <a:ext cx="1081293" cy="369332"/>
          </a:xfrm>
          <a:prstGeom prst="rect">
            <a:avLst/>
          </a:prstGeom>
          <a:noFill/>
        </p:spPr>
        <p:txBody>
          <a:bodyPr wrap="square" rtlCol="0">
            <a:spAutoFit/>
          </a:bodyPr>
          <a:lstStyle/>
          <a:p>
            <a:r>
              <a:rPr lang="nl-NL" dirty="0"/>
              <a:t>Scholen</a:t>
            </a:r>
          </a:p>
        </p:txBody>
      </p:sp>
      <p:sp>
        <p:nvSpPr>
          <p:cNvPr id="16" name="Tekstvak 15">
            <a:extLst>
              <a:ext uri="{FF2B5EF4-FFF2-40B4-BE49-F238E27FC236}">
                <a16:creationId xmlns:a16="http://schemas.microsoft.com/office/drawing/2014/main" xmlns="" id="{A69C16BB-6A38-7648-8EB9-8BC95CD7E04A}"/>
              </a:ext>
            </a:extLst>
          </p:cNvPr>
          <p:cNvSpPr txBox="1"/>
          <p:nvPr/>
        </p:nvSpPr>
        <p:spPr>
          <a:xfrm>
            <a:off x="1594593" y="3047479"/>
            <a:ext cx="724365" cy="369332"/>
          </a:xfrm>
          <a:prstGeom prst="rect">
            <a:avLst/>
          </a:prstGeom>
          <a:noFill/>
        </p:spPr>
        <p:txBody>
          <a:bodyPr wrap="none" rtlCol="0">
            <a:spAutoFit/>
          </a:bodyPr>
          <a:lstStyle/>
          <a:p>
            <a:r>
              <a:rPr lang="nl-NL" dirty="0"/>
              <a:t>Jeugd</a:t>
            </a:r>
          </a:p>
        </p:txBody>
      </p:sp>
      <p:sp>
        <p:nvSpPr>
          <p:cNvPr id="17" name="Tekstvak 16">
            <a:extLst>
              <a:ext uri="{FF2B5EF4-FFF2-40B4-BE49-F238E27FC236}">
                <a16:creationId xmlns:a16="http://schemas.microsoft.com/office/drawing/2014/main" xmlns="" id="{FB2511C2-8EBB-7046-8374-88263557B1E4}"/>
              </a:ext>
            </a:extLst>
          </p:cNvPr>
          <p:cNvSpPr txBox="1"/>
          <p:nvPr/>
        </p:nvSpPr>
        <p:spPr>
          <a:xfrm>
            <a:off x="5762795" y="837629"/>
            <a:ext cx="910955" cy="369332"/>
          </a:xfrm>
          <a:prstGeom prst="rect">
            <a:avLst/>
          </a:prstGeom>
          <a:noFill/>
        </p:spPr>
        <p:txBody>
          <a:bodyPr wrap="none" rtlCol="0">
            <a:spAutoFit/>
          </a:bodyPr>
          <a:lstStyle/>
          <a:p>
            <a:r>
              <a:rPr lang="nl-NL" dirty="0"/>
              <a:t>Werken</a:t>
            </a:r>
          </a:p>
        </p:txBody>
      </p:sp>
      <p:sp>
        <p:nvSpPr>
          <p:cNvPr id="18" name="Tekstvak 17">
            <a:extLst>
              <a:ext uri="{FF2B5EF4-FFF2-40B4-BE49-F238E27FC236}">
                <a16:creationId xmlns:a16="http://schemas.microsoft.com/office/drawing/2014/main" xmlns="" id="{38596C0F-64B2-B649-9EA4-A1E8749AA15C}"/>
              </a:ext>
            </a:extLst>
          </p:cNvPr>
          <p:cNvSpPr txBox="1"/>
          <p:nvPr/>
        </p:nvSpPr>
        <p:spPr>
          <a:xfrm>
            <a:off x="2628900" y="4947924"/>
            <a:ext cx="1530804" cy="369332"/>
          </a:xfrm>
          <a:prstGeom prst="rect">
            <a:avLst/>
          </a:prstGeom>
          <a:noFill/>
        </p:spPr>
        <p:txBody>
          <a:bodyPr wrap="none" rtlCol="0">
            <a:spAutoFit/>
          </a:bodyPr>
          <a:lstStyle/>
          <a:p>
            <a:r>
              <a:rPr lang="nl-NL" dirty="0"/>
              <a:t>Voorzieningen</a:t>
            </a:r>
          </a:p>
        </p:txBody>
      </p:sp>
      <p:sp>
        <p:nvSpPr>
          <p:cNvPr id="19" name="Tekstvak 18">
            <a:extLst>
              <a:ext uri="{FF2B5EF4-FFF2-40B4-BE49-F238E27FC236}">
                <a16:creationId xmlns:a16="http://schemas.microsoft.com/office/drawing/2014/main" xmlns="" id="{8D3169C0-81A5-3647-8E8B-F3B3003CC12C}"/>
              </a:ext>
            </a:extLst>
          </p:cNvPr>
          <p:cNvSpPr txBox="1"/>
          <p:nvPr/>
        </p:nvSpPr>
        <p:spPr>
          <a:xfrm>
            <a:off x="4691557" y="5491365"/>
            <a:ext cx="1071238" cy="646331"/>
          </a:xfrm>
          <a:prstGeom prst="rect">
            <a:avLst/>
          </a:prstGeom>
          <a:noFill/>
        </p:spPr>
        <p:txBody>
          <a:bodyPr wrap="square" rtlCol="0">
            <a:spAutoFit/>
          </a:bodyPr>
          <a:lstStyle/>
          <a:p>
            <a:r>
              <a:rPr lang="nl-NL" dirty="0"/>
              <a:t>Ouderen&amp; zorg</a:t>
            </a:r>
          </a:p>
        </p:txBody>
      </p:sp>
      <p:sp>
        <p:nvSpPr>
          <p:cNvPr id="20" name="Tekstvak 19">
            <a:extLst>
              <a:ext uri="{FF2B5EF4-FFF2-40B4-BE49-F238E27FC236}">
                <a16:creationId xmlns:a16="http://schemas.microsoft.com/office/drawing/2014/main" xmlns="" id="{F3660926-B5FC-A240-9600-1282A6AEFA80}"/>
              </a:ext>
            </a:extLst>
          </p:cNvPr>
          <p:cNvSpPr txBox="1"/>
          <p:nvPr/>
        </p:nvSpPr>
        <p:spPr>
          <a:xfrm>
            <a:off x="7917152" y="1250742"/>
            <a:ext cx="861070" cy="369332"/>
          </a:xfrm>
          <a:prstGeom prst="rect">
            <a:avLst/>
          </a:prstGeom>
          <a:noFill/>
        </p:spPr>
        <p:txBody>
          <a:bodyPr wrap="none" rtlCol="0">
            <a:spAutoFit/>
          </a:bodyPr>
          <a:lstStyle/>
          <a:p>
            <a:r>
              <a:rPr lang="nl-NL" dirty="0"/>
              <a:t>Wonen</a:t>
            </a:r>
          </a:p>
        </p:txBody>
      </p:sp>
      <p:sp>
        <p:nvSpPr>
          <p:cNvPr id="21" name="Tekstvak 20">
            <a:extLst>
              <a:ext uri="{FF2B5EF4-FFF2-40B4-BE49-F238E27FC236}">
                <a16:creationId xmlns:a16="http://schemas.microsoft.com/office/drawing/2014/main" xmlns="" id="{66AFF43E-3706-4E4C-A8A0-A8274E1FA61D}"/>
              </a:ext>
            </a:extLst>
          </p:cNvPr>
          <p:cNvSpPr txBox="1"/>
          <p:nvPr/>
        </p:nvSpPr>
        <p:spPr>
          <a:xfrm>
            <a:off x="6855268" y="5378345"/>
            <a:ext cx="1141210" cy="369332"/>
          </a:xfrm>
          <a:prstGeom prst="rect">
            <a:avLst/>
          </a:prstGeom>
          <a:noFill/>
        </p:spPr>
        <p:txBody>
          <a:bodyPr wrap="none" rtlCol="0">
            <a:spAutoFit/>
          </a:bodyPr>
          <a:lstStyle/>
          <a:p>
            <a:r>
              <a:rPr lang="nl-NL" dirty="0"/>
              <a:t>Recreëren</a:t>
            </a:r>
          </a:p>
        </p:txBody>
      </p:sp>
      <p:sp>
        <p:nvSpPr>
          <p:cNvPr id="22" name="Tekstvak 21">
            <a:extLst>
              <a:ext uri="{FF2B5EF4-FFF2-40B4-BE49-F238E27FC236}">
                <a16:creationId xmlns:a16="http://schemas.microsoft.com/office/drawing/2014/main" xmlns="" id="{60AED985-FCC5-014A-97BA-BAE63876E0BF}"/>
              </a:ext>
            </a:extLst>
          </p:cNvPr>
          <p:cNvSpPr txBox="1"/>
          <p:nvPr/>
        </p:nvSpPr>
        <p:spPr>
          <a:xfrm>
            <a:off x="10010466" y="3035293"/>
            <a:ext cx="919419" cy="369332"/>
          </a:xfrm>
          <a:prstGeom prst="rect">
            <a:avLst/>
          </a:prstGeom>
          <a:noFill/>
        </p:spPr>
        <p:txBody>
          <a:bodyPr wrap="none" rtlCol="0">
            <a:spAutoFit/>
          </a:bodyPr>
          <a:lstStyle/>
          <a:p>
            <a:r>
              <a:rPr lang="nl-NL" dirty="0"/>
              <a:t>Winkels</a:t>
            </a:r>
          </a:p>
        </p:txBody>
      </p:sp>
      <p:sp>
        <p:nvSpPr>
          <p:cNvPr id="24" name="Tekstvak 23">
            <a:extLst>
              <a:ext uri="{FF2B5EF4-FFF2-40B4-BE49-F238E27FC236}">
                <a16:creationId xmlns:a16="http://schemas.microsoft.com/office/drawing/2014/main" xmlns="" id="{FD636DB0-8259-E841-949C-3F209B8FAB68}"/>
              </a:ext>
            </a:extLst>
          </p:cNvPr>
          <p:cNvSpPr txBox="1"/>
          <p:nvPr/>
        </p:nvSpPr>
        <p:spPr>
          <a:xfrm>
            <a:off x="8860091" y="4932661"/>
            <a:ext cx="2680542" cy="369332"/>
          </a:xfrm>
          <a:prstGeom prst="rect">
            <a:avLst/>
          </a:prstGeom>
          <a:noFill/>
        </p:spPr>
        <p:txBody>
          <a:bodyPr wrap="none" rtlCol="0">
            <a:spAutoFit/>
          </a:bodyPr>
          <a:lstStyle/>
          <a:p>
            <a:r>
              <a:rPr lang="nl-NL" dirty="0"/>
              <a:t>Ondernemen &amp; Landbouw</a:t>
            </a:r>
          </a:p>
        </p:txBody>
      </p:sp>
      <p:sp>
        <p:nvSpPr>
          <p:cNvPr id="25" name="Tekstvak 24">
            <a:extLst>
              <a:ext uri="{FF2B5EF4-FFF2-40B4-BE49-F238E27FC236}">
                <a16:creationId xmlns:a16="http://schemas.microsoft.com/office/drawing/2014/main" xmlns="" id="{1D5E819E-F41D-B746-8A31-92D0F2BCCD38}"/>
              </a:ext>
            </a:extLst>
          </p:cNvPr>
          <p:cNvSpPr txBox="1"/>
          <p:nvPr/>
        </p:nvSpPr>
        <p:spPr>
          <a:xfrm>
            <a:off x="5327004" y="2936304"/>
            <a:ext cx="1620957" cy="923330"/>
          </a:xfrm>
          <a:prstGeom prst="rect">
            <a:avLst/>
          </a:prstGeom>
          <a:noFill/>
        </p:spPr>
        <p:txBody>
          <a:bodyPr wrap="none" rtlCol="0">
            <a:spAutoFit/>
          </a:bodyPr>
          <a:lstStyle/>
          <a:p>
            <a:r>
              <a:rPr lang="nl-NL" dirty="0"/>
              <a:t>Infrastructuur</a:t>
            </a:r>
            <a:br>
              <a:rPr lang="nl-NL" dirty="0"/>
            </a:br>
            <a:r>
              <a:rPr lang="nl-NL" dirty="0"/>
              <a:t>en </a:t>
            </a:r>
            <a:br>
              <a:rPr lang="nl-NL" dirty="0"/>
            </a:br>
            <a:r>
              <a:rPr lang="nl-NL" dirty="0"/>
              <a:t>Ontsluiting</a:t>
            </a:r>
          </a:p>
        </p:txBody>
      </p:sp>
      <p:sp>
        <p:nvSpPr>
          <p:cNvPr id="26" name="Ovaal 25">
            <a:extLst>
              <a:ext uri="{FF2B5EF4-FFF2-40B4-BE49-F238E27FC236}">
                <a16:creationId xmlns:a16="http://schemas.microsoft.com/office/drawing/2014/main" xmlns="" id="{D2DD3A2A-FA2E-CA4E-BE86-52831F570CB7}"/>
              </a:ext>
            </a:extLst>
          </p:cNvPr>
          <p:cNvSpPr/>
          <p:nvPr/>
        </p:nvSpPr>
        <p:spPr>
          <a:xfrm>
            <a:off x="5017183" y="2525101"/>
            <a:ext cx="2014458" cy="1870380"/>
          </a:xfrm>
          <a:prstGeom prst="ellipse">
            <a:avLst/>
          </a:prstGeom>
          <a:solidFill>
            <a:srgbClr val="FF0000">
              <a:alpha val="32000"/>
            </a:srgb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7" name="Tekstvak 26">
            <a:extLst>
              <a:ext uri="{FF2B5EF4-FFF2-40B4-BE49-F238E27FC236}">
                <a16:creationId xmlns:a16="http://schemas.microsoft.com/office/drawing/2014/main" xmlns="" id="{D4865A11-214E-6E44-A382-24BDC7E125A5}"/>
              </a:ext>
            </a:extLst>
          </p:cNvPr>
          <p:cNvSpPr txBox="1"/>
          <p:nvPr/>
        </p:nvSpPr>
        <p:spPr>
          <a:xfrm>
            <a:off x="7917152" y="512078"/>
            <a:ext cx="1405208" cy="73866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nl-NL" sz="1400" dirty="0"/>
              <a:t>Jeugd </a:t>
            </a:r>
          </a:p>
          <a:p>
            <a:pPr marL="285750" indent="-285750">
              <a:buFont typeface="Arial" panose="020B0604020202020204" pitchFamily="34" charset="0"/>
              <a:buChar char="•"/>
            </a:pPr>
            <a:r>
              <a:rPr lang="nl-NL" sz="1400" dirty="0"/>
              <a:t>Ouderen</a:t>
            </a:r>
          </a:p>
          <a:p>
            <a:pPr marL="285750" indent="-285750">
              <a:buFont typeface="Arial" panose="020B0604020202020204" pitchFamily="34" charset="0"/>
              <a:buChar char="•"/>
            </a:pPr>
            <a:r>
              <a:rPr lang="nl-NL" sz="1400" dirty="0"/>
              <a:t>Sociaal</a:t>
            </a:r>
          </a:p>
        </p:txBody>
      </p:sp>
      <p:sp>
        <p:nvSpPr>
          <p:cNvPr id="28" name="Tekstvak 27">
            <a:extLst>
              <a:ext uri="{FF2B5EF4-FFF2-40B4-BE49-F238E27FC236}">
                <a16:creationId xmlns:a16="http://schemas.microsoft.com/office/drawing/2014/main" xmlns="" id="{6068A692-C589-CE4D-A675-E5941AD526C8}"/>
              </a:ext>
            </a:extLst>
          </p:cNvPr>
          <p:cNvSpPr txBox="1"/>
          <p:nvPr/>
        </p:nvSpPr>
        <p:spPr>
          <a:xfrm>
            <a:off x="10010466" y="3406272"/>
            <a:ext cx="1990353" cy="954107"/>
          </a:xfrm>
          <a:prstGeom prst="rect">
            <a:avLst/>
          </a:prstGeom>
          <a:noFill/>
          <a:ln>
            <a:solidFill>
              <a:schemeClr val="tx1"/>
            </a:solidFill>
          </a:ln>
        </p:spPr>
        <p:txBody>
          <a:bodyPr wrap="none" rtlCol="0">
            <a:spAutoFit/>
          </a:bodyPr>
          <a:lstStyle/>
          <a:p>
            <a:pPr marL="285750" indent="-285750">
              <a:buFont typeface="Arial" panose="020B0604020202020204" pitchFamily="34" charset="0"/>
              <a:buChar char="•"/>
            </a:pPr>
            <a:r>
              <a:rPr lang="nl-NL" sz="1400" dirty="0"/>
              <a:t>Vitaal winkelbestand</a:t>
            </a:r>
          </a:p>
          <a:p>
            <a:pPr marL="285750" indent="-285750">
              <a:buFont typeface="Arial" panose="020B0604020202020204" pitchFamily="34" charset="0"/>
              <a:buChar char="•"/>
            </a:pPr>
            <a:r>
              <a:rPr lang="nl-NL" sz="1400" dirty="0"/>
              <a:t>Retail hotspots</a:t>
            </a:r>
          </a:p>
          <a:p>
            <a:pPr marL="285750" indent="-285750">
              <a:buFont typeface="Arial" panose="020B0604020202020204" pitchFamily="34" charset="0"/>
              <a:buChar char="•"/>
            </a:pPr>
            <a:r>
              <a:rPr lang="nl-NL" sz="1400" dirty="0"/>
              <a:t>Waar gaan mensen</a:t>
            </a:r>
          </a:p>
          <a:p>
            <a:r>
              <a:rPr lang="nl-NL" sz="1400" dirty="0"/>
              <a:t>       voor?</a:t>
            </a:r>
          </a:p>
        </p:txBody>
      </p:sp>
      <p:sp>
        <p:nvSpPr>
          <p:cNvPr id="29" name="Tekstvak 28">
            <a:extLst>
              <a:ext uri="{FF2B5EF4-FFF2-40B4-BE49-F238E27FC236}">
                <a16:creationId xmlns:a16="http://schemas.microsoft.com/office/drawing/2014/main" xmlns="" id="{03A18A4A-8B8B-B64C-880E-7295BDA7FF7F}"/>
              </a:ext>
            </a:extLst>
          </p:cNvPr>
          <p:cNvSpPr txBox="1"/>
          <p:nvPr/>
        </p:nvSpPr>
        <p:spPr>
          <a:xfrm>
            <a:off x="8885398" y="5294005"/>
            <a:ext cx="2487562" cy="954107"/>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nl-NL" sz="1400" dirty="0"/>
              <a:t>Zorgen voor dynamiek en werkgelegenheid</a:t>
            </a:r>
          </a:p>
          <a:p>
            <a:pPr marL="285750" indent="-285750">
              <a:buFont typeface="Arial" panose="020B0604020202020204" pitchFamily="34" charset="0"/>
              <a:buChar char="•"/>
            </a:pPr>
            <a:r>
              <a:rPr lang="nl-NL" sz="1400" dirty="0"/>
              <a:t>HW als voedselschuur voor ZH</a:t>
            </a:r>
          </a:p>
        </p:txBody>
      </p:sp>
      <p:sp>
        <p:nvSpPr>
          <p:cNvPr id="30" name="Tekstvak 29">
            <a:extLst>
              <a:ext uri="{FF2B5EF4-FFF2-40B4-BE49-F238E27FC236}">
                <a16:creationId xmlns:a16="http://schemas.microsoft.com/office/drawing/2014/main" xmlns="" id="{417417B1-34F2-194B-A8A0-659A6E3EC366}"/>
              </a:ext>
            </a:extLst>
          </p:cNvPr>
          <p:cNvSpPr txBox="1"/>
          <p:nvPr/>
        </p:nvSpPr>
        <p:spPr>
          <a:xfrm>
            <a:off x="6673750" y="5662552"/>
            <a:ext cx="1533368" cy="954107"/>
          </a:xfrm>
          <a:prstGeom prst="rect">
            <a:avLst/>
          </a:prstGeom>
          <a:noFill/>
          <a:ln>
            <a:solidFill>
              <a:schemeClr val="tx1"/>
            </a:solidFill>
          </a:ln>
        </p:spPr>
        <p:txBody>
          <a:bodyPr wrap="none" rtlCol="0">
            <a:spAutoFit/>
          </a:bodyPr>
          <a:lstStyle/>
          <a:p>
            <a:pPr marL="285750" indent="-285750">
              <a:buFont typeface="Arial" panose="020B0604020202020204" pitchFamily="34" charset="0"/>
              <a:buChar char="•"/>
            </a:pPr>
            <a:r>
              <a:rPr lang="nl-NL" sz="1400" dirty="0" err="1"/>
              <a:t>Hosptitality</a:t>
            </a:r>
            <a:r>
              <a:rPr lang="nl-NL" sz="1400" dirty="0"/>
              <a:t> &amp;</a:t>
            </a:r>
          </a:p>
          <a:p>
            <a:pPr marL="285750" indent="-285750">
              <a:buFont typeface="Arial" panose="020B0604020202020204" pitchFamily="34" charset="0"/>
              <a:buChar char="•"/>
            </a:pPr>
            <a:r>
              <a:rPr lang="nl-NL" sz="1400" dirty="0"/>
              <a:t>Entertainment</a:t>
            </a:r>
          </a:p>
          <a:p>
            <a:pPr marL="285750" indent="-285750">
              <a:buFont typeface="Arial" panose="020B0604020202020204" pitchFamily="34" charset="0"/>
              <a:buChar char="•"/>
            </a:pPr>
            <a:r>
              <a:rPr lang="nl-NL" sz="1400" dirty="0"/>
              <a:t>Cultuur</a:t>
            </a:r>
          </a:p>
          <a:p>
            <a:pPr marL="285750" indent="-285750">
              <a:buFont typeface="Arial" panose="020B0604020202020204" pitchFamily="34" charset="0"/>
              <a:buChar char="•"/>
            </a:pPr>
            <a:r>
              <a:rPr lang="nl-NL" sz="1400" dirty="0"/>
              <a:t>Toerisme</a:t>
            </a:r>
          </a:p>
        </p:txBody>
      </p:sp>
      <p:sp>
        <p:nvSpPr>
          <p:cNvPr id="31" name="Tekstvak 30">
            <a:extLst>
              <a:ext uri="{FF2B5EF4-FFF2-40B4-BE49-F238E27FC236}">
                <a16:creationId xmlns:a16="http://schemas.microsoft.com/office/drawing/2014/main" xmlns="" id="{3ED2CF6A-3EA9-D547-99D8-B99165A7C08F}"/>
              </a:ext>
            </a:extLst>
          </p:cNvPr>
          <p:cNvSpPr txBox="1"/>
          <p:nvPr/>
        </p:nvSpPr>
        <p:spPr>
          <a:xfrm>
            <a:off x="2767190" y="369618"/>
            <a:ext cx="1319592" cy="738664"/>
          </a:xfrm>
          <a:prstGeom prst="rect">
            <a:avLst/>
          </a:prstGeom>
          <a:noFill/>
          <a:ln>
            <a:solidFill>
              <a:schemeClr val="tx1"/>
            </a:solidFill>
          </a:ln>
        </p:spPr>
        <p:txBody>
          <a:bodyPr wrap="none" rtlCol="0">
            <a:spAutoFit/>
          </a:bodyPr>
          <a:lstStyle/>
          <a:p>
            <a:pPr marL="285750" indent="-285750">
              <a:buFont typeface="Arial" panose="020B0604020202020204" pitchFamily="34" charset="0"/>
              <a:buChar char="•"/>
            </a:pPr>
            <a:r>
              <a:rPr lang="nl-NL" sz="1400" dirty="0"/>
              <a:t>Basis</a:t>
            </a:r>
          </a:p>
          <a:p>
            <a:pPr marL="285750" indent="-285750">
              <a:buFont typeface="Arial" panose="020B0604020202020204" pitchFamily="34" charset="0"/>
              <a:buChar char="•"/>
            </a:pPr>
            <a:r>
              <a:rPr lang="nl-NL" sz="1400" dirty="0"/>
              <a:t>Middelbaar</a:t>
            </a:r>
          </a:p>
          <a:p>
            <a:pPr marL="285750" indent="-285750">
              <a:buFont typeface="Arial" panose="020B0604020202020204" pitchFamily="34" charset="0"/>
              <a:buChar char="•"/>
            </a:pPr>
            <a:r>
              <a:rPr lang="nl-NL" sz="1400" dirty="0"/>
              <a:t>Beroeps</a:t>
            </a:r>
          </a:p>
        </p:txBody>
      </p:sp>
      <p:sp>
        <p:nvSpPr>
          <p:cNvPr id="32" name="Tekstvak 31">
            <a:extLst>
              <a:ext uri="{FF2B5EF4-FFF2-40B4-BE49-F238E27FC236}">
                <a16:creationId xmlns:a16="http://schemas.microsoft.com/office/drawing/2014/main" xmlns="" id="{7BCB5B42-C0E0-6148-BC09-AAA945964198}"/>
              </a:ext>
            </a:extLst>
          </p:cNvPr>
          <p:cNvSpPr txBox="1"/>
          <p:nvPr/>
        </p:nvSpPr>
        <p:spPr>
          <a:xfrm>
            <a:off x="5230658" y="365983"/>
            <a:ext cx="2486612" cy="52322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nl-NL" sz="1400" dirty="0"/>
              <a:t>Voldoende </a:t>
            </a:r>
          </a:p>
          <a:p>
            <a:pPr marL="285750" indent="-285750">
              <a:buFont typeface="Arial" panose="020B0604020202020204" pitchFamily="34" charset="0"/>
              <a:buChar char="•"/>
            </a:pPr>
            <a:r>
              <a:rPr lang="nl-NL" sz="1400" dirty="0"/>
              <a:t>werkgelegenheid </a:t>
            </a:r>
          </a:p>
        </p:txBody>
      </p:sp>
      <p:sp>
        <p:nvSpPr>
          <p:cNvPr id="33" name="Tekstvak 32">
            <a:extLst>
              <a:ext uri="{FF2B5EF4-FFF2-40B4-BE49-F238E27FC236}">
                <a16:creationId xmlns:a16="http://schemas.microsoft.com/office/drawing/2014/main" xmlns="" id="{076FBF2F-5AE5-CB4C-A27C-E9B64D23FF2C}"/>
              </a:ext>
            </a:extLst>
          </p:cNvPr>
          <p:cNvSpPr txBox="1"/>
          <p:nvPr/>
        </p:nvSpPr>
        <p:spPr>
          <a:xfrm>
            <a:off x="2592850" y="5326844"/>
            <a:ext cx="1801968" cy="1169551"/>
          </a:xfrm>
          <a:prstGeom prst="rect">
            <a:avLst/>
          </a:prstGeom>
          <a:noFill/>
          <a:ln>
            <a:solidFill>
              <a:schemeClr val="tx1"/>
            </a:solidFill>
          </a:ln>
        </p:spPr>
        <p:txBody>
          <a:bodyPr wrap="none" rtlCol="0">
            <a:spAutoFit/>
          </a:bodyPr>
          <a:lstStyle/>
          <a:p>
            <a:pPr marL="285750" indent="-285750">
              <a:buFont typeface="Arial" panose="020B0604020202020204" pitchFamily="34" charset="0"/>
              <a:buChar char="•"/>
            </a:pPr>
            <a:r>
              <a:rPr lang="nl-NL" sz="1400" dirty="0"/>
              <a:t>Openbaar vervoer</a:t>
            </a:r>
          </a:p>
          <a:p>
            <a:pPr marL="285750" indent="-285750">
              <a:buFont typeface="Arial" panose="020B0604020202020204" pitchFamily="34" charset="0"/>
              <a:buChar char="•"/>
            </a:pPr>
            <a:r>
              <a:rPr lang="nl-NL" sz="1400" dirty="0"/>
              <a:t>Mobiliteit</a:t>
            </a:r>
          </a:p>
          <a:p>
            <a:pPr marL="285750" indent="-285750">
              <a:buFont typeface="Arial" panose="020B0604020202020204" pitchFamily="34" charset="0"/>
              <a:buChar char="•"/>
            </a:pPr>
            <a:r>
              <a:rPr lang="nl-NL" sz="1400" dirty="0"/>
              <a:t>Sport</a:t>
            </a:r>
          </a:p>
          <a:p>
            <a:pPr marL="285750" indent="-285750">
              <a:buFont typeface="Arial" panose="020B0604020202020204" pitchFamily="34" charset="0"/>
              <a:buChar char="•"/>
            </a:pPr>
            <a:r>
              <a:rPr lang="nl-NL" sz="1400" dirty="0"/>
              <a:t>Infra structuur </a:t>
            </a:r>
          </a:p>
          <a:p>
            <a:pPr marL="285750" indent="-285750">
              <a:buFont typeface="Arial" panose="020B0604020202020204" pitchFamily="34" charset="0"/>
              <a:buChar char="•"/>
            </a:pPr>
            <a:r>
              <a:rPr lang="nl-NL" sz="1400" dirty="0"/>
              <a:t>Investeringen</a:t>
            </a:r>
          </a:p>
        </p:txBody>
      </p:sp>
      <p:sp>
        <p:nvSpPr>
          <p:cNvPr id="34" name="Tekstvak 33">
            <a:extLst>
              <a:ext uri="{FF2B5EF4-FFF2-40B4-BE49-F238E27FC236}">
                <a16:creationId xmlns:a16="http://schemas.microsoft.com/office/drawing/2014/main" xmlns="" id="{51138242-61E4-144C-AA5A-AC5C28D575C4}"/>
              </a:ext>
            </a:extLst>
          </p:cNvPr>
          <p:cNvSpPr txBox="1"/>
          <p:nvPr/>
        </p:nvSpPr>
        <p:spPr>
          <a:xfrm>
            <a:off x="339342" y="3451551"/>
            <a:ext cx="2146382" cy="116955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nl-NL" sz="1400" dirty="0"/>
              <a:t>De basis voor </a:t>
            </a:r>
          </a:p>
          <a:p>
            <a:r>
              <a:rPr lang="nl-NL" sz="1400" dirty="0"/>
              <a:t>de toekomst voor </a:t>
            </a:r>
          </a:p>
          <a:p>
            <a:r>
              <a:rPr lang="nl-NL" sz="1400" dirty="0"/>
              <a:t>de HW</a:t>
            </a:r>
          </a:p>
          <a:p>
            <a:pPr marL="285750" indent="-285750">
              <a:buFont typeface="Arial" panose="020B0604020202020204" pitchFamily="34" charset="0"/>
              <a:buChar char="•"/>
            </a:pPr>
            <a:r>
              <a:rPr lang="nl-NL" sz="1400" dirty="0"/>
              <a:t>Investeren</a:t>
            </a:r>
          </a:p>
          <a:p>
            <a:pPr marL="285750" indent="-285750">
              <a:buFont typeface="Arial" panose="020B0604020202020204" pitchFamily="34" charset="0"/>
              <a:buChar char="•"/>
            </a:pPr>
            <a:r>
              <a:rPr lang="nl-NL" sz="1400" dirty="0"/>
              <a:t>Aantrekkelijk maken</a:t>
            </a:r>
          </a:p>
        </p:txBody>
      </p:sp>
    </p:spTree>
    <p:extLst>
      <p:ext uri="{BB962C8B-B14F-4D97-AF65-F5344CB8AC3E}">
        <p14:creationId xmlns:p14="http://schemas.microsoft.com/office/powerpoint/2010/main" val="1608285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0B5F4517-B743-4DD0-8BE5-21740842741A}"/>
              </a:ext>
            </a:extLst>
          </p:cNvPr>
          <p:cNvSpPr/>
          <p:nvPr/>
        </p:nvSpPr>
        <p:spPr>
          <a:xfrm>
            <a:off x="1447059" y="772358"/>
            <a:ext cx="8948691" cy="4401205"/>
          </a:xfrm>
          <a:prstGeom prst="rect">
            <a:avLst/>
          </a:prstGeom>
        </p:spPr>
        <p:txBody>
          <a:bodyPr wrap="square">
            <a:spAutoFit/>
          </a:bodyPr>
          <a:lstStyle/>
          <a:p>
            <a:pPr algn="ctr">
              <a:spcAft>
                <a:spcPts val="0"/>
              </a:spcAft>
            </a:pPr>
            <a:r>
              <a:rPr lang="nl-NL" sz="4000" dirty="0">
                <a:latin typeface="Calibri" panose="020F0502020204030204" pitchFamily="34" charset="0"/>
                <a:ea typeface="Calibri" panose="020F0502020204030204" pitchFamily="34" charset="0"/>
                <a:cs typeface="Times New Roman" panose="02020603050405020304" pitchFamily="18" charset="0"/>
              </a:rPr>
              <a:t>De zorg over het aantasten van het huidige karakter van de Hoeksche Waard zorgt o.a. voor ongerustheid en weerstand. Veel bewoners willen zo weinig mogelijk veranderingen of alleen op die punten die voor hen, veelal lokaal, relevant zijn. </a:t>
            </a:r>
          </a:p>
        </p:txBody>
      </p:sp>
    </p:spTree>
    <p:extLst>
      <p:ext uri="{BB962C8B-B14F-4D97-AF65-F5344CB8AC3E}">
        <p14:creationId xmlns:p14="http://schemas.microsoft.com/office/powerpoint/2010/main" val="142817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xmlns="" id="{3D895196-980F-468C-B8C3-96712CAF963B}"/>
              </a:ext>
            </a:extLst>
          </p:cNvPr>
          <p:cNvPicPr>
            <a:picLocks noChangeAspect="1"/>
          </p:cNvPicPr>
          <p:nvPr/>
        </p:nvPicPr>
        <p:blipFill>
          <a:blip r:embed="rId2"/>
          <a:stretch>
            <a:fillRect/>
          </a:stretch>
        </p:blipFill>
        <p:spPr>
          <a:xfrm>
            <a:off x="1003177" y="3428999"/>
            <a:ext cx="4747550" cy="3146415"/>
          </a:xfrm>
          <a:prstGeom prst="rect">
            <a:avLst/>
          </a:prstGeom>
        </p:spPr>
      </p:pic>
      <p:sp>
        <p:nvSpPr>
          <p:cNvPr id="3" name="Tekstvak 2">
            <a:extLst>
              <a:ext uri="{FF2B5EF4-FFF2-40B4-BE49-F238E27FC236}">
                <a16:creationId xmlns:a16="http://schemas.microsoft.com/office/drawing/2014/main" xmlns="" id="{9361E4AF-605E-4319-BD4F-E4AAB1002A6A}"/>
              </a:ext>
            </a:extLst>
          </p:cNvPr>
          <p:cNvSpPr txBox="1"/>
          <p:nvPr/>
        </p:nvSpPr>
        <p:spPr>
          <a:xfrm>
            <a:off x="878890" y="435006"/>
            <a:ext cx="8460418" cy="2677656"/>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Maar alleen vasthouden aan wat er nu is zal de hele HW op termijn niet versterken. </a:t>
            </a:r>
            <a:br>
              <a:rPr lang="nl-NL" sz="2400" dirty="0">
                <a:latin typeface="Calibri" panose="020F0502020204030204" pitchFamily="34" charset="0"/>
                <a:cs typeface="Calibri" panose="020F0502020204030204" pitchFamily="34" charset="0"/>
              </a:rPr>
            </a:br>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Het gaat niet alleen om wat er vandaag is, maar ook over de toekomst. Het zou een ambitie moeten zijn dat toekomstige generaties ook met veel plezier kunnen wonen, werken en recreëren in de Hoeksche Waard. </a:t>
            </a:r>
          </a:p>
        </p:txBody>
      </p:sp>
      <p:pic>
        <p:nvPicPr>
          <p:cNvPr id="4" name="Afbeelding 3">
            <a:extLst>
              <a:ext uri="{FF2B5EF4-FFF2-40B4-BE49-F238E27FC236}">
                <a16:creationId xmlns:a16="http://schemas.microsoft.com/office/drawing/2014/main" xmlns="" id="{A721681E-F329-4A13-A3A7-46202B10583E}"/>
              </a:ext>
            </a:extLst>
          </p:cNvPr>
          <p:cNvPicPr>
            <a:picLocks noChangeAspect="1"/>
          </p:cNvPicPr>
          <p:nvPr/>
        </p:nvPicPr>
        <p:blipFill>
          <a:blip r:embed="rId3"/>
          <a:stretch>
            <a:fillRect/>
          </a:stretch>
        </p:blipFill>
        <p:spPr>
          <a:xfrm>
            <a:off x="6201251" y="3428082"/>
            <a:ext cx="4747551" cy="3148441"/>
          </a:xfrm>
          <a:prstGeom prst="rect">
            <a:avLst/>
          </a:prstGeom>
        </p:spPr>
      </p:pic>
    </p:spTree>
    <p:extLst>
      <p:ext uri="{BB962C8B-B14F-4D97-AF65-F5344CB8AC3E}">
        <p14:creationId xmlns:p14="http://schemas.microsoft.com/office/powerpoint/2010/main" val="206033327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xmlns="" id="{FB9CD6B8-9CD0-4890-AFCA-2ACC5279145C}"/>
              </a:ext>
            </a:extLst>
          </p:cNvPr>
          <p:cNvPicPr>
            <a:picLocks noGrp="1" noChangeAspect="1"/>
          </p:cNvPicPr>
          <p:nvPr>
            <p:ph idx="1"/>
          </p:nvPr>
        </p:nvPicPr>
        <p:blipFill>
          <a:blip r:embed="rId2"/>
          <a:stretch>
            <a:fillRect/>
          </a:stretch>
        </p:blipFill>
        <p:spPr>
          <a:xfrm>
            <a:off x="5074675" y="1771651"/>
            <a:ext cx="3856137" cy="2408102"/>
          </a:xfrm>
          <a:prstGeom prst="rect">
            <a:avLst/>
          </a:prstGeom>
        </p:spPr>
      </p:pic>
      <p:sp>
        <p:nvSpPr>
          <p:cNvPr id="4" name="Tijdelijke aanduiding voor tekst 3">
            <a:extLst>
              <a:ext uri="{FF2B5EF4-FFF2-40B4-BE49-F238E27FC236}">
                <a16:creationId xmlns:a16="http://schemas.microsoft.com/office/drawing/2014/main" xmlns="" id="{72A039E7-DFCF-44CB-96B9-2D2F132D99CA}"/>
              </a:ext>
            </a:extLst>
          </p:cNvPr>
          <p:cNvSpPr>
            <a:spLocks noGrp="1"/>
          </p:cNvSpPr>
          <p:nvPr>
            <p:ph type="body" sz="half" idx="2"/>
          </p:nvPr>
        </p:nvSpPr>
        <p:spPr>
          <a:xfrm>
            <a:off x="677334" y="3429000"/>
            <a:ext cx="3854528" cy="3028950"/>
          </a:xfrm>
        </p:spPr>
        <p:txBody>
          <a:bodyPr>
            <a:normAutofit fontScale="92500" lnSpcReduction="20000"/>
          </a:bodyPr>
          <a:lstStyle/>
          <a:p>
            <a:r>
              <a:rPr lang="nl-NL" sz="2600" dirty="0">
                <a:latin typeface="Calibri" panose="020F0502020204030204" pitchFamily="34" charset="0"/>
                <a:cs typeface="Calibri" panose="020F0502020204030204" pitchFamily="34" charset="0"/>
              </a:rPr>
              <a:t>Het beleid richten op behouden wat er nu is, kan ervoor zorgen dat bewoners en bedrijven vertrekken waardoor het huidige voorzieningenniveau op den duur niet meer te handhaven is en terug zal lopen. Nu al zien we hier de effecten van in diverse dorpen. </a:t>
            </a:r>
          </a:p>
          <a:p>
            <a:endParaRPr lang="nl-NL" dirty="0"/>
          </a:p>
        </p:txBody>
      </p:sp>
      <p:sp>
        <p:nvSpPr>
          <p:cNvPr id="7" name="Rechthoek 6">
            <a:extLst>
              <a:ext uri="{FF2B5EF4-FFF2-40B4-BE49-F238E27FC236}">
                <a16:creationId xmlns:a16="http://schemas.microsoft.com/office/drawing/2014/main" xmlns="" id="{A6BA91E9-0A36-457A-B70C-AD6E43650E54}"/>
              </a:ext>
            </a:extLst>
          </p:cNvPr>
          <p:cNvSpPr/>
          <p:nvPr/>
        </p:nvSpPr>
        <p:spPr>
          <a:xfrm>
            <a:off x="677334" y="174243"/>
            <a:ext cx="3708235" cy="2677656"/>
          </a:xfrm>
          <a:prstGeom prst="rect">
            <a:avLst/>
          </a:prstGeom>
        </p:spPr>
        <p:txBody>
          <a:bodyPr wrap="square">
            <a:spAutoFit/>
          </a:bodyPr>
          <a:lstStyle/>
          <a:p>
            <a:pPr>
              <a:spcAft>
                <a:spcPts val="0"/>
              </a:spcAft>
            </a:pPr>
            <a:r>
              <a:rPr lang="nl-NL" sz="2400" dirty="0">
                <a:latin typeface="Calibri" panose="020F0502020204030204" pitchFamily="34" charset="0"/>
                <a:ea typeface="Calibri" panose="020F0502020204030204" pitchFamily="34" charset="0"/>
                <a:cs typeface="Times New Roman" panose="02020603050405020304" pitchFamily="18" charset="0"/>
              </a:rPr>
              <a:t>Het laten groeien van de HW door huizen bij te bouwen en meer bedrijvigheid aan te trekken kan zorgen voor druk op het (landschappelijke)karakter van de HW.</a:t>
            </a:r>
          </a:p>
        </p:txBody>
      </p:sp>
    </p:spTree>
    <p:extLst>
      <p:ext uri="{BB962C8B-B14F-4D97-AF65-F5344CB8AC3E}">
        <p14:creationId xmlns:p14="http://schemas.microsoft.com/office/powerpoint/2010/main" val="3212125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A4D81AFF-6B67-4884-A0F4-4AB1FED247C0}"/>
              </a:ext>
            </a:extLst>
          </p:cNvPr>
          <p:cNvSpPr/>
          <p:nvPr/>
        </p:nvSpPr>
        <p:spPr>
          <a:xfrm>
            <a:off x="104774" y="12680"/>
            <a:ext cx="6524625" cy="3785652"/>
          </a:xfrm>
          <a:prstGeom prst="rect">
            <a:avLst/>
          </a:prstGeom>
        </p:spPr>
        <p:txBody>
          <a:bodyPr wrap="square">
            <a:spAutoFit/>
          </a:bodyPr>
          <a:lstStyle/>
          <a:p>
            <a:pPr>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De verstedelijking in de wereld neemt verder toe, ook in Nederland. Dit betekent dat de stedelijke gebieden rondom de HW steeds verder zullen groeien en op termijn ruimte gaan zoeken voor uitbreiding. </a:t>
            </a:r>
          </a:p>
          <a:p>
            <a:pPr>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Waarschijnlijk ook in de Hoeksche Waard. Wellicht dat inwoners uit deze gebieden zelf op zoek gaan naar alternatieven voor meer kwaliteit van wonen en leven. </a:t>
            </a:r>
          </a:p>
          <a:p>
            <a:pPr>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Het is daarom belangrijk om met deze ontwikkelingen rekening te houden in de planvorming. De HW wil graag de regie houden over de planvorming in de HW.</a:t>
            </a:r>
          </a:p>
        </p:txBody>
      </p:sp>
      <p:pic>
        <p:nvPicPr>
          <p:cNvPr id="4" name="Afbeelding 3">
            <a:extLst>
              <a:ext uri="{FF2B5EF4-FFF2-40B4-BE49-F238E27FC236}">
                <a16:creationId xmlns:a16="http://schemas.microsoft.com/office/drawing/2014/main" xmlns="" id="{D7DFDEE5-FF55-497C-884D-74B041801F6D}"/>
              </a:ext>
            </a:extLst>
          </p:cNvPr>
          <p:cNvPicPr>
            <a:picLocks noChangeAspect="1"/>
          </p:cNvPicPr>
          <p:nvPr/>
        </p:nvPicPr>
        <p:blipFill>
          <a:blip r:embed="rId2"/>
          <a:stretch>
            <a:fillRect/>
          </a:stretch>
        </p:blipFill>
        <p:spPr>
          <a:xfrm>
            <a:off x="881941" y="4194984"/>
            <a:ext cx="6449382" cy="2312802"/>
          </a:xfrm>
          <a:prstGeom prst="rect">
            <a:avLst/>
          </a:prstGeom>
        </p:spPr>
      </p:pic>
      <p:pic>
        <p:nvPicPr>
          <p:cNvPr id="5" name="Afbeelding 4">
            <a:extLst>
              <a:ext uri="{FF2B5EF4-FFF2-40B4-BE49-F238E27FC236}">
                <a16:creationId xmlns:a16="http://schemas.microsoft.com/office/drawing/2014/main" xmlns="" id="{691B7AC8-73F3-487D-9105-A04A62E08D6D}"/>
              </a:ext>
            </a:extLst>
          </p:cNvPr>
          <p:cNvPicPr>
            <a:picLocks noChangeAspect="1"/>
          </p:cNvPicPr>
          <p:nvPr/>
        </p:nvPicPr>
        <p:blipFill>
          <a:blip r:embed="rId3"/>
          <a:stretch>
            <a:fillRect/>
          </a:stretch>
        </p:blipFill>
        <p:spPr>
          <a:xfrm>
            <a:off x="6838950" y="350214"/>
            <a:ext cx="4476750" cy="2988070"/>
          </a:xfrm>
          <a:prstGeom prst="rect">
            <a:avLst/>
          </a:prstGeom>
        </p:spPr>
      </p:pic>
    </p:spTree>
    <p:extLst>
      <p:ext uri="{BB962C8B-B14F-4D97-AF65-F5344CB8AC3E}">
        <p14:creationId xmlns:p14="http://schemas.microsoft.com/office/powerpoint/2010/main" val="2303479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7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47BB1437-606E-469F-A3E6-425115A9EA53}"/>
              </a:ext>
            </a:extLst>
          </p:cNvPr>
          <p:cNvSpPr/>
          <p:nvPr/>
        </p:nvSpPr>
        <p:spPr>
          <a:xfrm>
            <a:off x="390617" y="333542"/>
            <a:ext cx="9650027" cy="523220"/>
          </a:xfrm>
          <a:prstGeom prst="rect">
            <a:avLst/>
          </a:prstGeom>
        </p:spPr>
        <p:txBody>
          <a:bodyPr wrap="square">
            <a:spAutoFit/>
          </a:bodyPr>
          <a:lstStyle/>
          <a:p>
            <a:pPr lvl="0">
              <a:spcAft>
                <a:spcPts val="0"/>
              </a:spcAft>
            </a:pPr>
            <a:r>
              <a:rPr lang="nl-NL" sz="2800" b="1" dirty="0">
                <a:latin typeface="Calibri" panose="020F0502020204030204" pitchFamily="34" charset="0"/>
                <a:ea typeface="Calibri" panose="020F0502020204030204" pitchFamily="34" charset="0"/>
                <a:cs typeface="Times New Roman" panose="02020603050405020304" pitchFamily="18" charset="0"/>
              </a:rPr>
              <a:t>1. Jeugd </a:t>
            </a: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hoek 4">
            <a:extLst>
              <a:ext uri="{FF2B5EF4-FFF2-40B4-BE49-F238E27FC236}">
                <a16:creationId xmlns:a16="http://schemas.microsoft.com/office/drawing/2014/main" xmlns="" id="{B8318BC0-8B13-465E-A85A-A15DB55EF2E8}"/>
              </a:ext>
            </a:extLst>
          </p:cNvPr>
          <p:cNvSpPr/>
          <p:nvPr/>
        </p:nvSpPr>
        <p:spPr>
          <a:xfrm>
            <a:off x="390618" y="923278"/>
            <a:ext cx="8362766" cy="923330"/>
          </a:xfrm>
          <a:prstGeom prst="rect">
            <a:avLst/>
          </a:prstGeom>
        </p:spPr>
        <p:txBody>
          <a:bodyPr wrap="square">
            <a:spAutoFit/>
          </a:bodyPr>
          <a:lstStyle/>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Het is belangrijk voor de toekomst van de Hoeksche Waard</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Zorgen dat de jong volwassenen in de Hoeksche Waard kunnen wonen en werken </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(zorgt voor ontlasting van de ontsluitingen)</a:t>
            </a:r>
          </a:p>
        </p:txBody>
      </p:sp>
      <p:pic>
        <p:nvPicPr>
          <p:cNvPr id="6" name="Afbeelding 5">
            <a:extLst>
              <a:ext uri="{FF2B5EF4-FFF2-40B4-BE49-F238E27FC236}">
                <a16:creationId xmlns:a16="http://schemas.microsoft.com/office/drawing/2014/main" xmlns="" id="{AC146657-0899-4D9E-8297-17000E735757}"/>
              </a:ext>
            </a:extLst>
          </p:cNvPr>
          <p:cNvPicPr>
            <a:picLocks noChangeAspect="1"/>
          </p:cNvPicPr>
          <p:nvPr/>
        </p:nvPicPr>
        <p:blipFill>
          <a:blip r:embed="rId2"/>
          <a:stretch>
            <a:fillRect/>
          </a:stretch>
        </p:blipFill>
        <p:spPr>
          <a:xfrm>
            <a:off x="5613680" y="4964430"/>
            <a:ext cx="3139704" cy="1560028"/>
          </a:xfrm>
          <a:prstGeom prst="rect">
            <a:avLst/>
          </a:prstGeom>
        </p:spPr>
      </p:pic>
      <p:sp>
        <p:nvSpPr>
          <p:cNvPr id="7" name="Rechthoek 6">
            <a:extLst>
              <a:ext uri="{FF2B5EF4-FFF2-40B4-BE49-F238E27FC236}">
                <a16:creationId xmlns:a16="http://schemas.microsoft.com/office/drawing/2014/main" xmlns="" id="{58C78300-2ABE-408F-9CA6-CBA7CABEA21A}"/>
              </a:ext>
            </a:extLst>
          </p:cNvPr>
          <p:cNvSpPr/>
          <p:nvPr/>
        </p:nvSpPr>
        <p:spPr>
          <a:xfrm rot="20473115">
            <a:off x="-1205038" y="2709882"/>
            <a:ext cx="5990743" cy="923330"/>
          </a:xfrm>
          <a:prstGeom prst="rect">
            <a:avLst/>
          </a:prstGeom>
          <a:noFill/>
        </p:spPr>
        <p:txBody>
          <a:bodyPr wrap="none" lIns="91440" tIns="45720" rIns="91440" bIns="45720">
            <a:spAutoFit/>
            <a:scene3d>
              <a:camera prst="isometricOffAxis1Left"/>
              <a:lightRig rig="threePt" dir="t"/>
            </a:scene3d>
          </a:bodyPr>
          <a:lstStyle/>
          <a:p>
            <a:pPr algn="ctr"/>
            <a:r>
              <a:rPr lang="nl-NL"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Jong volwassenen</a:t>
            </a:r>
          </a:p>
        </p:txBody>
      </p:sp>
      <p:sp>
        <p:nvSpPr>
          <p:cNvPr id="8" name="Pijl: rechts 7">
            <a:extLst>
              <a:ext uri="{FF2B5EF4-FFF2-40B4-BE49-F238E27FC236}">
                <a16:creationId xmlns:a16="http://schemas.microsoft.com/office/drawing/2014/main" xmlns="" id="{96C7E7AC-7841-4918-9C28-42A3566BEB80}"/>
              </a:ext>
            </a:extLst>
          </p:cNvPr>
          <p:cNvSpPr/>
          <p:nvPr/>
        </p:nvSpPr>
        <p:spPr>
          <a:xfrm rot="1619986">
            <a:off x="3518033" y="4503874"/>
            <a:ext cx="2546832" cy="731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xmlns="" id="{20620124-B15B-44A5-8F86-42BC6FF410C0}"/>
              </a:ext>
            </a:extLst>
          </p:cNvPr>
          <p:cNvSpPr txBox="1"/>
          <p:nvPr/>
        </p:nvSpPr>
        <p:spPr>
          <a:xfrm>
            <a:off x="6249329" y="4388350"/>
            <a:ext cx="1779654" cy="369332"/>
          </a:xfrm>
          <a:prstGeom prst="rect">
            <a:avLst/>
          </a:prstGeom>
          <a:noFill/>
        </p:spPr>
        <p:txBody>
          <a:bodyPr wrap="none" rtlCol="0">
            <a:spAutoFit/>
          </a:bodyPr>
          <a:lstStyle/>
          <a:p>
            <a:r>
              <a:rPr lang="nl-NL" dirty="0"/>
              <a:t>Jonge gezinnen</a:t>
            </a:r>
          </a:p>
        </p:txBody>
      </p:sp>
    </p:spTree>
    <p:extLst>
      <p:ext uri="{BB962C8B-B14F-4D97-AF65-F5344CB8AC3E}">
        <p14:creationId xmlns:p14="http://schemas.microsoft.com/office/powerpoint/2010/main" val="3082340289"/>
      </p:ext>
    </p:extLst>
  </p:cSld>
  <p:clrMapOvr>
    <a:masterClrMapping/>
  </p:clrMapOvr>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340</TotalTime>
  <Words>788</Words>
  <Application>Microsoft Office PowerPoint</Application>
  <PresentationFormat>Breedbeeld</PresentationFormat>
  <Paragraphs>108</Paragraphs>
  <Slides>15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Times New Roman</vt:lpstr>
      <vt:lpstr>Trebuchet MS</vt:lpstr>
      <vt:lpstr>Wingdings 3</vt:lpstr>
      <vt:lpstr>Facet</vt:lpstr>
      <vt:lpstr>PowerPoint-presentatie</vt:lpstr>
      <vt:lpstr>Onderlinge samenhang Hoeksche Waard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Erica Saarloos</dc:creator>
  <cp:lastModifiedBy>Marco Kerstens</cp:lastModifiedBy>
  <cp:revision>31</cp:revision>
  <dcterms:created xsi:type="dcterms:W3CDTF">2019-04-01T15:46:54Z</dcterms:created>
  <dcterms:modified xsi:type="dcterms:W3CDTF">2019-05-14T06:39:42Z</dcterms:modified>
</cp:coreProperties>
</file>